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9" r:id="rId2"/>
    <p:sldId id="323" r:id="rId3"/>
    <p:sldId id="324" r:id="rId4"/>
    <p:sldId id="419" r:id="rId5"/>
    <p:sldId id="427" r:id="rId6"/>
    <p:sldId id="421" r:id="rId7"/>
    <p:sldId id="256" r:id="rId8"/>
    <p:sldId id="422" r:id="rId9"/>
    <p:sldId id="424" r:id="rId10"/>
    <p:sldId id="428" r:id="rId11"/>
    <p:sldId id="462" r:id="rId12"/>
    <p:sldId id="453" r:id="rId13"/>
    <p:sldId id="455" r:id="rId14"/>
    <p:sldId id="460" r:id="rId15"/>
    <p:sldId id="437" r:id="rId16"/>
    <p:sldId id="457" r:id="rId17"/>
    <p:sldId id="441" r:id="rId18"/>
    <p:sldId id="458" r:id="rId19"/>
    <p:sldId id="439" r:id="rId20"/>
    <p:sldId id="420" r:id="rId21"/>
    <p:sldId id="41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C055"/>
    <a:srgbClr val="F2DB5B"/>
    <a:srgbClr val="000000"/>
    <a:srgbClr val="64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9639D9-3454-46DB-98F0-5734C90B24A8}" v="162" dt="2024-02-29T03:48:59.932"/>
    <p1510:client id="{51280DD5-E729-4BD7-8A9F-98443B307215}" v="2" dt="2024-02-29T02:44:09.918"/>
    <p1510:client id="{F06999DA-40BE-4997-8D18-97380D22DED5}" v="101" dt="2024-02-29T15:35:34.9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33" autoAdjust="0"/>
    <p:restoredTop sz="86073" autoAdjust="0"/>
  </p:normalViewPr>
  <p:slideViewPr>
    <p:cSldViewPr snapToGrid="0">
      <p:cViewPr varScale="1">
        <p:scale>
          <a:sx n="64" d="100"/>
          <a:sy n="64" d="100"/>
        </p:scale>
        <p:origin x="688" y="3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58C147-18C2-4D33-BF56-E30CA9229223}" type="datetimeFigureOut">
              <a:rPr lang="en-IN" smtClean="0"/>
              <a:t>09-04-2024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A3E4B8-F9DF-4F9A-BB59-93920507C31C}" type="slidenum">
              <a:rPr lang="en-IN" smtClean="0"/>
              <a:t>‹#›</a:t>
            </a:fld>
            <a:endParaRPr lang="en-IN"/>
          </a:p>
        </p:txBody>
      </p:sp>
    </p:spTree>
    <p:extLst>
      <p:ext uri="{BB962C8B-B14F-4D97-AF65-F5344CB8AC3E}">
        <p14:creationId xmlns:p14="http://schemas.microsoft.com/office/powerpoint/2010/main" val="1417987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62A70-DFBD-127F-D5CC-9B0F1A5627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420B84-9022-B7D2-9C67-0FDA0433D4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C76129-7A35-2EDC-3B76-87ED8A84114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BF5D66A-BD02-F7EA-3FAB-C98B27E37E51}"/>
              </a:ext>
            </a:extLst>
          </p:cNvPr>
          <p:cNvSpPr>
            <a:spLocks noGrp="1"/>
          </p:cNvSpPr>
          <p:nvPr>
            <p:ph type="sldNum" sz="quarter" idx="5"/>
          </p:nvPr>
        </p:nvSpPr>
        <p:spPr/>
        <p:txBody>
          <a:bodyPr/>
          <a:lstStyle/>
          <a:p>
            <a:fld id="{37A3E4B8-F9DF-4F9A-BB59-93920507C31C}" type="slidenum">
              <a:rPr lang="en-IN" smtClean="0"/>
              <a:t>3</a:t>
            </a:fld>
            <a:endParaRPr lang="en-IN"/>
          </a:p>
        </p:txBody>
      </p:sp>
    </p:spTree>
    <p:extLst>
      <p:ext uri="{BB962C8B-B14F-4D97-AF65-F5344CB8AC3E}">
        <p14:creationId xmlns:p14="http://schemas.microsoft.com/office/powerpoint/2010/main" val="3008561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Modify this diagram</a:t>
            </a:r>
          </a:p>
        </p:txBody>
      </p:sp>
      <p:sp>
        <p:nvSpPr>
          <p:cNvPr id="4" name="Slide Number Placeholder 3"/>
          <p:cNvSpPr>
            <a:spLocks noGrp="1"/>
          </p:cNvSpPr>
          <p:nvPr>
            <p:ph type="sldNum" sz="quarter" idx="5"/>
          </p:nvPr>
        </p:nvSpPr>
        <p:spPr/>
        <p:txBody>
          <a:bodyPr/>
          <a:lstStyle/>
          <a:p>
            <a:fld id="{37A3E4B8-F9DF-4F9A-BB59-93920507C31C}" type="slidenum">
              <a:rPr lang="en-IN" smtClean="0"/>
              <a:t>13</a:t>
            </a:fld>
            <a:endParaRPr lang="en-IN"/>
          </a:p>
        </p:txBody>
      </p:sp>
    </p:spTree>
    <p:extLst>
      <p:ext uri="{BB962C8B-B14F-4D97-AF65-F5344CB8AC3E}">
        <p14:creationId xmlns:p14="http://schemas.microsoft.com/office/powerpoint/2010/main" val="26294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Modify this diagram</a:t>
            </a:r>
          </a:p>
        </p:txBody>
      </p:sp>
      <p:sp>
        <p:nvSpPr>
          <p:cNvPr id="4" name="Slide Number Placeholder 3"/>
          <p:cNvSpPr>
            <a:spLocks noGrp="1"/>
          </p:cNvSpPr>
          <p:nvPr>
            <p:ph type="sldNum" sz="quarter" idx="5"/>
          </p:nvPr>
        </p:nvSpPr>
        <p:spPr/>
        <p:txBody>
          <a:bodyPr/>
          <a:lstStyle/>
          <a:p>
            <a:fld id="{37A3E4B8-F9DF-4F9A-BB59-93920507C31C}" type="slidenum">
              <a:rPr lang="en-IN" smtClean="0"/>
              <a:t>14</a:t>
            </a:fld>
            <a:endParaRPr lang="en-IN"/>
          </a:p>
        </p:txBody>
      </p:sp>
    </p:spTree>
    <p:extLst>
      <p:ext uri="{BB962C8B-B14F-4D97-AF65-F5344CB8AC3E}">
        <p14:creationId xmlns:p14="http://schemas.microsoft.com/office/powerpoint/2010/main" val="2729868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Content: https://www.linkedin.com/pulse/chunking-strategies-ai-data-kash-kashyap-0lghe/</a:t>
            </a:r>
          </a:p>
          <a:p>
            <a:r>
              <a:rPr lang="en-IN" dirty="0"/>
              <a:t>Code: https://medium.com/@thallyscostalat/chunking-strategies-optimization-for-retrieval-augmented-generation-rag-in-the-context-of-e47cc949931d</a:t>
            </a:r>
          </a:p>
        </p:txBody>
      </p:sp>
      <p:sp>
        <p:nvSpPr>
          <p:cNvPr id="4" name="Slide Number Placeholder 3"/>
          <p:cNvSpPr>
            <a:spLocks noGrp="1"/>
          </p:cNvSpPr>
          <p:nvPr>
            <p:ph type="sldNum" sz="quarter" idx="5"/>
          </p:nvPr>
        </p:nvSpPr>
        <p:spPr/>
        <p:txBody>
          <a:bodyPr/>
          <a:lstStyle/>
          <a:p>
            <a:fld id="{37A3E4B8-F9DF-4F9A-BB59-93920507C31C}" type="slidenum">
              <a:rPr lang="en-IN" smtClean="0"/>
              <a:t>15</a:t>
            </a:fld>
            <a:endParaRPr lang="en-IN"/>
          </a:p>
        </p:txBody>
      </p:sp>
    </p:spTree>
    <p:extLst>
      <p:ext uri="{BB962C8B-B14F-4D97-AF65-F5344CB8AC3E}">
        <p14:creationId xmlns:p14="http://schemas.microsoft.com/office/powerpoint/2010/main" val="547538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Modify this diagram</a:t>
            </a:r>
          </a:p>
        </p:txBody>
      </p:sp>
      <p:sp>
        <p:nvSpPr>
          <p:cNvPr id="4" name="Slide Number Placeholder 3"/>
          <p:cNvSpPr>
            <a:spLocks noGrp="1"/>
          </p:cNvSpPr>
          <p:nvPr>
            <p:ph type="sldNum" sz="quarter" idx="5"/>
          </p:nvPr>
        </p:nvSpPr>
        <p:spPr/>
        <p:txBody>
          <a:bodyPr/>
          <a:lstStyle/>
          <a:p>
            <a:fld id="{37A3E4B8-F9DF-4F9A-BB59-93920507C31C}" type="slidenum">
              <a:rPr lang="en-IN" smtClean="0"/>
              <a:t>16</a:t>
            </a:fld>
            <a:endParaRPr lang="en-IN"/>
          </a:p>
        </p:txBody>
      </p:sp>
    </p:spTree>
    <p:extLst>
      <p:ext uri="{BB962C8B-B14F-4D97-AF65-F5344CB8AC3E}">
        <p14:creationId xmlns:p14="http://schemas.microsoft.com/office/powerpoint/2010/main" val="170207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Content: https://www.linkedin.com/pulse/chunking-strategies-ai-data-kash-kashyap-0lghe/</a:t>
            </a:r>
          </a:p>
          <a:p>
            <a:endParaRPr lang="en-IN" dirty="0"/>
          </a:p>
        </p:txBody>
      </p:sp>
      <p:sp>
        <p:nvSpPr>
          <p:cNvPr id="4" name="Slide Number Placeholder 3"/>
          <p:cNvSpPr>
            <a:spLocks noGrp="1"/>
          </p:cNvSpPr>
          <p:nvPr>
            <p:ph type="sldNum" sz="quarter" idx="5"/>
          </p:nvPr>
        </p:nvSpPr>
        <p:spPr/>
        <p:txBody>
          <a:bodyPr/>
          <a:lstStyle/>
          <a:p>
            <a:fld id="{37A3E4B8-F9DF-4F9A-BB59-93920507C31C}" type="slidenum">
              <a:rPr lang="en-IN" smtClean="0"/>
              <a:t>17</a:t>
            </a:fld>
            <a:endParaRPr lang="en-IN"/>
          </a:p>
        </p:txBody>
      </p:sp>
    </p:spTree>
    <p:extLst>
      <p:ext uri="{BB962C8B-B14F-4D97-AF65-F5344CB8AC3E}">
        <p14:creationId xmlns:p14="http://schemas.microsoft.com/office/powerpoint/2010/main" val="29695767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Modify this diagram</a:t>
            </a:r>
          </a:p>
        </p:txBody>
      </p:sp>
      <p:sp>
        <p:nvSpPr>
          <p:cNvPr id="4" name="Slide Number Placeholder 3"/>
          <p:cNvSpPr>
            <a:spLocks noGrp="1"/>
          </p:cNvSpPr>
          <p:nvPr>
            <p:ph type="sldNum" sz="quarter" idx="5"/>
          </p:nvPr>
        </p:nvSpPr>
        <p:spPr/>
        <p:txBody>
          <a:bodyPr/>
          <a:lstStyle/>
          <a:p>
            <a:fld id="{37A3E4B8-F9DF-4F9A-BB59-93920507C31C}" type="slidenum">
              <a:rPr lang="en-IN" smtClean="0"/>
              <a:t>18</a:t>
            </a:fld>
            <a:endParaRPr lang="en-IN"/>
          </a:p>
        </p:txBody>
      </p:sp>
    </p:spTree>
    <p:extLst>
      <p:ext uri="{BB962C8B-B14F-4D97-AF65-F5344CB8AC3E}">
        <p14:creationId xmlns:p14="http://schemas.microsoft.com/office/powerpoint/2010/main" val="3569707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Content: https://www.linkedin.com/pulse/chunking-strategies-ai-data-kash-kashyap-0lghe/</a:t>
            </a:r>
          </a:p>
          <a:p>
            <a:endParaRPr lang="en-IN" dirty="0"/>
          </a:p>
        </p:txBody>
      </p:sp>
      <p:sp>
        <p:nvSpPr>
          <p:cNvPr id="4" name="Slide Number Placeholder 3"/>
          <p:cNvSpPr>
            <a:spLocks noGrp="1"/>
          </p:cNvSpPr>
          <p:nvPr>
            <p:ph type="sldNum" sz="quarter" idx="5"/>
          </p:nvPr>
        </p:nvSpPr>
        <p:spPr/>
        <p:txBody>
          <a:bodyPr/>
          <a:lstStyle/>
          <a:p>
            <a:fld id="{37A3E4B8-F9DF-4F9A-BB59-93920507C31C}" type="slidenum">
              <a:rPr lang="en-IN" smtClean="0"/>
              <a:t>19</a:t>
            </a:fld>
            <a:endParaRPr lang="en-IN"/>
          </a:p>
        </p:txBody>
      </p:sp>
    </p:spTree>
    <p:extLst>
      <p:ext uri="{BB962C8B-B14F-4D97-AF65-F5344CB8AC3E}">
        <p14:creationId xmlns:p14="http://schemas.microsoft.com/office/powerpoint/2010/main" val="2032212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62A70-DFBD-127F-D5CC-9B0F1A5627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420B84-9022-B7D2-9C67-0FDA0433D4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C76129-7A35-2EDC-3B76-87ED8A84114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BF5D66A-BD02-F7EA-3FAB-C98B27E37E51}"/>
              </a:ext>
            </a:extLst>
          </p:cNvPr>
          <p:cNvSpPr>
            <a:spLocks noGrp="1"/>
          </p:cNvSpPr>
          <p:nvPr>
            <p:ph type="sldNum" sz="quarter" idx="5"/>
          </p:nvPr>
        </p:nvSpPr>
        <p:spPr/>
        <p:txBody>
          <a:bodyPr/>
          <a:lstStyle/>
          <a:p>
            <a:fld id="{37A3E4B8-F9DF-4F9A-BB59-93920507C31C}" type="slidenum">
              <a:rPr lang="en-IN" smtClean="0"/>
              <a:t>4</a:t>
            </a:fld>
            <a:endParaRPr lang="en-IN"/>
          </a:p>
        </p:txBody>
      </p:sp>
    </p:spTree>
    <p:extLst>
      <p:ext uri="{BB962C8B-B14F-4D97-AF65-F5344CB8AC3E}">
        <p14:creationId xmlns:p14="http://schemas.microsoft.com/office/powerpoint/2010/main" val="1658891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62A70-DFBD-127F-D5CC-9B0F1A5627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420B84-9022-B7D2-9C67-0FDA0433D4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C76129-7A35-2EDC-3B76-87ED8A84114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BF5D66A-BD02-F7EA-3FAB-C98B27E37E51}"/>
              </a:ext>
            </a:extLst>
          </p:cNvPr>
          <p:cNvSpPr>
            <a:spLocks noGrp="1"/>
          </p:cNvSpPr>
          <p:nvPr>
            <p:ph type="sldNum" sz="quarter" idx="5"/>
          </p:nvPr>
        </p:nvSpPr>
        <p:spPr/>
        <p:txBody>
          <a:bodyPr/>
          <a:lstStyle/>
          <a:p>
            <a:fld id="{37A3E4B8-F9DF-4F9A-BB59-93920507C31C}" type="slidenum">
              <a:rPr lang="en-IN" smtClean="0"/>
              <a:t>5</a:t>
            </a:fld>
            <a:endParaRPr lang="en-IN"/>
          </a:p>
        </p:txBody>
      </p:sp>
    </p:spTree>
    <p:extLst>
      <p:ext uri="{BB962C8B-B14F-4D97-AF65-F5344CB8AC3E}">
        <p14:creationId xmlns:p14="http://schemas.microsoft.com/office/powerpoint/2010/main" val="479226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62A70-DFBD-127F-D5CC-9B0F1A5627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420B84-9022-B7D2-9C67-0FDA0433D4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C76129-7A35-2EDC-3B76-87ED8A84114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BF5D66A-BD02-F7EA-3FAB-C98B27E37E51}"/>
              </a:ext>
            </a:extLst>
          </p:cNvPr>
          <p:cNvSpPr>
            <a:spLocks noGrp="1"/>
          </p:cNvSpPr>
          <p:nvPr>
            <p:ph type="sldNum" sz="quarter" idx="5"/>
          </p:nvPr>
        </p:nvSpPr>
        <p:spPr/>
        <p:txBody>
          <a:bodyPr/>
          <a:lstStyle/>
          <a:p>
            <a:fld id="{37A3E4B8-F9DF-4F9A-BB59-93920507C31C}" type="slidenum">
              <a:rPr lang="en-IN" smtClean="0"/>
              <a:t>6</a:t>
            </a:fld>
            <a:endParaRPr lang="en-IN"/>
          </a:p>
        </p:txBody>
      </p:sp>
    </p:spTree>
    <p:extLst>
      <p:ext uri="{BB962C8B-B14F-4D97-AF65-F5344CB8AC3E}">
        <p14:creationId xmlns:p14="http://schemas.microsoft.com/office/powerpoint/2010/main" val="3442826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62A70-DFBD-127F-D5CC-9B0F1A5627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420B84-9022-B7D2-9C67-0FDA0433D4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C76129-7A35-2EDC-3B76-87ED8A84114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BF5D66A-BD02-F7EA-3FAB-C98B27E37E51}"/>
              </a:ext>
            </a:extLst>
          </p:cNvPr>
          <p:cNvSpPr>
            <a:spLocks noGrp="1"/>
          </p:cNvSpPr>
          <p:nvPr>
            <p:ph type="sldNum" sz="quarter" idx="5"/>
          </p:nvPr>
        </p:nvSpPr>
        <p:spPr/>
        <p:txBody>
          <a:bodyPr/>
          <a:lstStyle/>
          <a:p>
            <a:fld id="{37A3E4B8-F9DF-4F9A-BB59-93920507C31C}" type="slidenum">
              <a:rPr lang="en-IN" smtClean="0"/>
              <a:t>8</a:t>
            </a:fld>
            <a:endParaRPr lang="en-IN"/>
          </a:p>
        </p:txBody>
      </p:sp>
    </p:spTree>
    <p:extLst>
      <p:ext uri="{BB962C8B-B14F-4D97-AF65-F5344CB8AC3E}">
        <p14:creationId xmlns:p14="http://schemas.microsoft.com/office/powerpoint/2010/main" val="1847004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62A70-DFBD-127F-D5CC-9B0F1A5627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420B84-9022-B7D2-9C67-0FDA0433D4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C76129-7A35-2EDC-3B76-87ED8A84114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BF5D66A-BD02-F7EA-3FAB-C98B27E37E51}"/>
              </a:ext>
            </a:extLst>
          </p:cNvPr>
          <p:cNvSpPr>
            <a:spLocks noGrp="1"/>
          </p:cNvSpPr>
          <p:nvPr>
            <p:ph type="sldNum" sz="quarter" idx="5"/>
          </p:nvPr>
        </p:nvSpPr>
        <p:spPr/>
        <p:txBody>
          <a:bodyPr/>
          <a:lstStyle/>
          <a:p>
            <a:fld id="{37A3E4B8-F9DF-4F9A-BB59-93920507C31C}" type="slidenum">
              <a:rPr lang="en-IN" smtClean="0"/>
              <a:t>9</a:t>
            </a:fld>
            <a:endParaRPr lang="en-IN"/>
          </a:p>
        </p:txBody>
      </p:sp>
    </p:spTree>
    <p:extLst>
      <p:ext uri="{BB962C8B-B14F-4D97-AF65-F5344CB8AC3E}">
        <p14:creationId xmlns:p14="http://schemas.microsoft.com/office/powerpoint/2010/main" val="3462303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62A70-DFBD-127F-D5CC-9B0F1A5627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420B84-9022-B7D2-9C67-0FDA0433D4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C76129-7A35-2EDC-3B76-87ED8A84114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BF5D66A-BD02-F7EA-3FAB-C98B27E37E51}"/>
              </a:ext>
            </a:extLst>
          </p:cNvPr>
          <p:cNvSpPr>
            <a:spLocks noGrp="1"/>
          </p:cNvSpPr>
          <p:nvPr>
            <p:ph type="sldNum" sz="quarter" idx="5"/>
          </p:nvPr>
        </p:nvSpPr>
        <p:spPr/>
        <p:txBody>
          <a:bodyPr/>
          <a:lstStyle/>
          <a:p>
            <a:fld id="{37A3E4B8-F9DF-4F9A-BB59-93920507C31C}" type="slidenum">
              <a:rPr lang="en-IN" smtClean="0"/>
              <a:t>10</a:t>
            </a:fld>
            <a:endParaRPr lang="en-IN"/>
          </a:p>
        </p:txBody>
      </p:sp>
    </p:spTree>
    <p:extLst>
      <p:ext uri="{BB962C8B-B14F-4D97-AF65-F5344CB8AC3E}">
        <p14:creationId xmlns:p14="http://schemas.microsoft.com/office/powerpoint/2010/main" val="177496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62A70-DFBD-127F-D5CC-9B0F1A5627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420B84-9022-B7D2-9C67-0FDA0433D4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C76129-7A35-2EDC-3B76-87ED8A84114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BF5D66A-BD02-F7EA-3FAB-C98B27E37E51}"/>
              </a:ext>
            </a:extLst>
          </p:cNvPr>
          <p:cNvSpPr>
            <a:spLocks noGrp="1"/>
          </p:cNvSpPr>
          <p:nvPr>
            <p:ph type="sldNum" sz="quarter" idx="5"/>
          </p:nvPr>
        </p:nvSpPr>
        <p:spPr/>
        <p:txBody>
          <a:bodyPr/>
          <a:lstStyle/>
          <a:p>
            <a:fld id="{37A3E4B8-F9DF-4F9A-BB59-93920507C31C}" type="slidenum">
              <a:rPr lang="en-IN" smtClean="0"/>
              <a:t>11</a:t>
            </a:fld>
            <a:endParaRPr lang="en-IN"/>
          </a:p>
        </p:txBody>
      </p:sp>
    </p:spTree>
    <p:extLst>
      <p:ext uri="{BB962C8B-B14F-4D97-AF65-F5344CB8AC3E}">
        <p14:creationId xmlns:p14="http://schemas.microsoft.com/office/powerpoint/2010/main" val="1775491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Modify this diagram</a:t>
            </a:r>
          </a:p>
        </p:txBody>
      </p:sp>
      <p:sp>
        <p:nvSpPr>
          <p:cNvPr id="4" name="Slide Number Placeholder 3"/>
          <p:cNvSpPr>
            <a:spLocks noGrp="1"/>
          </p:cNvSpPr>
          <p:nvPr>
            <p:ph type="sldNum" sz="quarter" idx="5"/>
          </p:nvPr>
        </p:nvSpPr>
        <p:spPr/>
        <p:txBody>
          <a:bodyPr/>
          <a:lstStyle/>
          <a:p>
            <a:fld id="{37A3E4B8-F9DF-4F9A-BB59-93920507C31C}" type="slidenum">
              <a:rPr lang="en-IN" smtClean="0"/>
              <a:t>12</a:t>
            </a:fld>
            <a:endParaRPr lang="en-IN"/>
          </a:p>
        </p:txBody>
      </p:sp>
    </p:spTree>
    <p:extLst>
      <p:ext uri="{BB962C8B-B14F-4D97-AF65-F5344CB8AC3E}">
        <p14:creationId xmlns:p14="http://schemas.microsoft.com/office/powerpoint/2010/main" val="1501065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E4333-EDCB-768D-D694-4FA374C887C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FB8F6BA-A771-5199-B454-4137B42B82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B8C62A8-5E14-FA7C-D2D9-A91C5617AEE2}"/>
              </a:ext>
            </a:extLst>
          </p:cNvPr>
          <p:cNvSpPr>
            <a:spLocks noGrp="1"/>
          </p:cNvSpPr>
          <p:nvPr>
            <p:ph type="dt" sz="half" idx="10"/>
          </p:nvPr>
        </p:nvSpPr>
        <p:spPr/>
        <p:txBody>
          <a:bodyPr/>
          <a:lstStyle/>
          <a:p>
            <a:fld id="{617C7221-54BD-4A63-8AE7-749436A8A0E0}" type="datetime1">
              <a:rPr lang="en-US" smtClean="0"/>
              <a:t>4/9/2024</a:t>
            </a:fld>
            <a:endParaRPr lang="en-US"/>
          </a:p>
        </p:txBody>
      </p:sp>
      <p:sp>
        <p:nvSpPr>
          <p:cNvPr id="5" name="Footer Placeholder 4">
            <a:extLst>
              <a:ext uri="{FF2B5EF4-FFF2-40B4-BE49-F238E27FC236}">
                <a16:creationId xmlns:a16="http://schemas.microsoft.com/office/drawing/2014/main" id="{EA5CADB1-111D-22D3-EDB1-E043DC323ABF}"/>
              </a:ext>
            </a:extLst>
          </p:cNvPr>
          <p:cNvSpPr>
            <a:spLocks noGrp="1"/>
          </p:cNvSpPr>
          <p:nvPr>
            <p:ph type="ftr" sz="quarter" idx="11"/>
          </p:nvPr>
        </p:nvSpPr>
        <p:spPr/>
        <p:txBody>
          <a:bodyPr/>
          <a:lstStyle/>
          <a:p>
            <a:r>
              <a:rPr lang="en-US"/>
              <a:t>Navigating the Future of Learning​</a:t>
            </a:r>
          </a:p>
        </p:txBody>
      </p:sp>
      <p:sp>
        <p:nvSpPr>
          <p:cNvPr id="6" name="Slide Number Placeholder 5">
            <a:extLst>
              <a:ext uri="{FF2B5EF4-FFF2-40B4-BE49-F238E27FC236}">
                <a16:creationId xmlns:a16="http://schemas.microsoft.com/office/drawing/2014/main" id="{D733105E-4498-96A3-0C5F-A5E579283B92}"/>
              </a:ext>
            </a:extLst>
          </p:cNvPr>
          <p:cNvSpPr>
            <a:spLocks noGrp="1"/>
          </p:cNvSpPr>
          <p:nvPr>
            <p:ph type="sldNum" sz="quarter" idx="12"/>
          </p:nvPr>
        </p:nvSpPr>
        <p:spPr/>
        <p:txBody>
          <a:bodyPr/>
          <a:lstStyle/>
          <a:p>
            <a:fld id="{BA3362F8-88F8-1F49-86F0-D11B2D99FEE0}" type="slidenum">
              <a:rPr lang="en-US" smtClean="0"/>
              <a:t>‹#›</a:t>
            </a:fld>
            <a:endParaRPr lang="en-US"/>
          </a:p>
        </p:txBody>
      </p:sp>
    </p:spTree>
    <p:extLst>
      <p:ext uri="{BB962C8B-B14F-4D97-AF65-F5344CB8AC3E}">
        <p14:creationId xmlns:p14="http://schemas.microsoft.com/office/powerpoint/2010/main" val="2600095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933A4-C03D-26A7-C451-392D04E6A23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339E290-0E60-50DC-3A6D-AFC921C4E83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1DDBB31-5065-A920-BCE3-A6379F318E85}"/>
              </a:ext>
            </a:extLst>
          </p:cNvPr>
          <p:cNvSpPr>
            <a:spLocks noGrp="1"/>
          </p:cNvSpPr>
          <p:nvPr>
            <p:ph type="dt" sz="half" idx="10"/>
          </p:nvPr>
        </p:nvSpPr>
        <p:spPr/>
        <p:txBody>
          <a:bodyPr/>
          <a:lstStyle/>
          <a:p>
            <a:fld id="{159EA562-091E-45D6-BEDF-3C68FB2023F1}" type="datetime1">
              <a:rPr lang="en-US" smtClean="0"/>
              <a:t>4/9/2024</a:t>
            </a:fld>
            <a:endParaRPr lang="en-US"/>
          </a:p>
        </p:txBody>
      </p:sp>
      <p:sp>
        <p:nvSpPr>
          <p:cNvPr id="5" name="Footer Placeholder 4">
            <a:extLst>
              <a:ext uri="{FF2B5EF4-FFF2-40B4-BE49-F238E27FC236}">
                <a16:creationId xmlns:a16="http://schemas.microsoft.com/office/drawing/2014/main" id="{8650F398-CC52-3E67-DDF6-C862313CC410}"/>
              </a:ext>
            </a:extLst>
          </p:cNvPr>
          <p:cNvSpPr>
            <a:spLocks noGrp="1"/>
          </p:cNvSpPr>
          <p:nvPr>
            <p:ph type="ftr" sz="quarter" idx="11"/>
          </p:nvPr>
        </p:nvSpPr>
        <p:spPr/>
        <p:txBody>
          <a:bodyPr/>
          <a:lstStyle/>
          <a:p>
            <a:r>
              <a:rPr lang="en-US"/>
              <a:t>Navigating the Future of Learning​</a:t>
            </a:r>
          </a:p>
        </p:txBody>
      </p:sp>
      <p:sp>
        <p:nvSpPr>
          <p:cNvPr id="6" name="Slide Number Placeholder 5">
            <a:extLst>
              <a:ext uri="{FF2B5EF4-FFF2-40B4-BE49-F238E27FC236}">
                <a16:creationId xmlns:a16="http://schemas.microsoft.com/office/drawing/2014/main" id="{4272AE45-AD9E-08FA-1F71-75DFC9E00C85}"/>
              </a:ext>
            </a:extLst>
          </p:cNvPr>
          <p:cNvSpPr>
            <a:spLocks noGrp="1"/>
          </p:cNvSpPr>
          <p:nvPr>
            <p:ph type="sldNum" sz="quarter" idx="12"/>
          </p:nvPr>
        </p:nvSpPr>
        <p:spPr/>
        <p:txBody>
          <a:bodyPr/>
          <a:lstStyle/>
          <a:p>
            <a:fld id="{BA3362F8-88F8-1F49-86F0-D11B2D99FEE0}" type="slidenum">
              <a:rPr lang="en-US" smtClean="0"/>
              <a:t>‹#›</a:t>
            </a:fld>
            <a:endParaRPr lang="en-US"/>
          </a:p>
        </p:txBody>
      </p:sp>
    </p:spTree>
    <p:extLst>
      <p:ext uri="{BB962C8B-B14F-4D97-AF65-F5344CB8AC3E}">
        <p14:creationId xmlns:p14="http://schemas.microsoft.com/office/powerpoint/2010/main" val="27183510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F91D67-8C5B-5055-B5D2-6BAAE7E9503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4D31080-7646-1B9C-C36F-D2F6BB87473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DA404C4-6EA5-D815-E9B2-7CDBB94E9D0D}"/>
              </a:ext>
            </a:extLst>
          </p:cNvPr>
          <p:cNvSpPr>
            <a:spLocks noGrp="1"/>
          </p:cNvSpPr>
          <p:nvPr>
            <p:ph type="dt" sz="half" idx="10"/>
          </p:nvPr>
        </p:nvSpPr>
        <p:spPr/>
        <p:txBody>
          <a:bodyPr/>
          <a:lstStyle/>
          <a:p>
            <a:fld id="{DDF14D94-52B8-43E9-A8F3-BD9E24437DA3}" type="datetime1">
              <a:rPr lang="en-US" smtClean="0"/>
              <a:t>4/9/2024</a:t>
            </a:fld>
            <a:endParaRPr lang="en-US"/>
          </a:p>
        </p:txBody>
      </p:sp>
      <p:sp>
        <p:nvSpPr>
          <p:cNvPr id="5" name="Footer Placeholder 4">
            <a:extLst>
              <a:ext uri="{FF2B5EF4-FFF2-40B4-BE49-F238E27FC236}">
                <a16:creationId xmlns:a16="http://schemas.microsoft.com/office/drawing/2014/main" id="{97EFDD0D-44E3-A86F-6F17-A722DA9F5AB5}"/>
              </a:ext>
            </a:extLst>
          </p:cNvPr>
          <p:cNvSpPr>
            <a:spLocks noGrp="1"/>
          </p:cNvSpPr>
          <p:nvPr>
            <p:ph type="ftr" sz="quarter" idx="11"/>
          </p:nvPr>
        </p:nvSpPr>
        <p:spPr/>
        <p:txBody>
          <a:bodyPr/>
          <a:lstStyle/>
          <a:p>
            <a:r>
              <a:rPr lang="en-US"/>
              <a:t>Navigating the Future of Learning​</a:t>
            </a:r>
          </a:p>
        </p:txBody>
      </p:sp>
      <p:sp>
        <p:nvSpPr>
          <p:cNvPr id="6" name="Slide Number Placeholder 5">
            <a:extLst>
              <a:ext uri="{FF2B5EF4-FFF2-40B4-BE49-F238E27FC236}">
                <a16:creationId xmlns:a16="http://schemas.microsoft.com/office/drawing/2014/main" id="{83E417A5-F8F0-AA31-71DF-34D6584981BA}"/>
              </a:ext>
            </a:extLst>
          </p:cNvPr>
          <p:cNvSpPr>
            <a:spLocks noGrp="1"/>
          </p:cNvSpPr>
          <p:nvPr>
            <p:ph type="sldNum" sz="quarter" idx="12"/>
          </p:nvPr>
        </p:nvSpPr>
        <p:spPr/>
        <p:txBody>
          <a:bodyPr/>
          <a:lstStyle/>
          <a:p>
            <a:fld id="{BA3362F8-88F8-1F49-86F0-D11B2D99FEE0}" type="slidenum">
              <a:rPr lang="en-US" smtClean="0"/>
              <a:t>‹#›</a:t>
            </a:fld>
            <a:endParaRPr lang="en-US"/>
          </a:p>
        </p:txBody>
      </p:sp>
    </p:spTree>
    <p:extLst>
      <p:ext uri="{BB962C8B-B14F-4D97-AF65-F5344CB8AC3E}">
        <p14:creationId xmlns:p14="http://schemas.microsoft.com/office/powerpoint/2010/main" val="32997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E6418-E00D-D82B-5A6A-A2532DB41F1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63E6B97-B778-7455-F70C-FD8D34E3F3D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4537FB2-C318-A7C1-BABA-0AC6FA5B35AC}"/>
              </a:ext>
            </a:extLst>
          </p:cNvPr>
          <p:cNvSpPr>
            <a:spLocks noGrp="1"/>
          </p:cNvSpPr>
          <p:nvPr>
            <p:ph type="dt" sz="half" idx="10"/>
          </p:nvPr>
        </p:nvSpPr>
        <p:spPr/>
        <p:txBody>
          <a:bodyPr/>
          <a:lstStyle/>
          <a:p>
            <a:fld id="{15296570-B1EA-4487-BE32-F708B8E167B2}" type="datetime1">
              <a:rPr lang="en-US" smtClean="0"/>
              <a:t>4/9/2024</a:t>
            </a:fld>
            <a:endParaRPr lang="en-US"/>
          </a:p>
        </p:txBody>
      </p:sp>
      <p:sp>
        <p:nvSpPr>
          <p:cNvPr id="5" name="Footer Placeholder 4">
            <a:extLst>
              <a:ext uri="{FF2B5EF4-FFF2-40B4-BE49-F238E27FC236}">
                <a16:creationId xmlns:a16="http://schemas.microsoft.com/office/drawing/2014/main" id="{914FC2A1-527D-0AA9-D04D-3D2766CE0E10}"/>
              </a:ext>
            </a:extLst>
          </p:cNvPr>
          <p:cNvSpPr>
            <a:spLocks noGrp="1"/>
          </p:cNvSpPr>
          <p:nvPr>
            <p:ph type="ftr" sz="quarter" idx="11"/>
          </p:nvPr>
        </p:nvSpPr>
        <p:spPr/>
        <p:txBody>
          <a:bodyPr/>
          <a:lstStyle/>
          <a:p>
            <a:r>
              <a:rPr lang="en-US"/>
              <a:t>Navigating the Future of Learning​</a:t>
            </a:r>
          </a:p>
        </p:txBody>
      </p:sp>
      <p:sp>
        <p:nvSpPr>
          <p:cNvPr id="6" name="Slide Number Placeholder 5">
            <a:extLst>
              <a:ext uri="{FF2B5EF4-FFF2-40B4-BE49-F238E27FC236}">
                <a16:creationId xmlns:a16="http://schemas.microsoft.com/office/drawing/2014/main" id="{81000CB2-5293-8DFA-B3B2-A0B592B46511}"/>
              </a:ext>
            </a:extLst>
          </p:cNvPr>
          <p:cNvSpPr>
            <a:spLocks noGrp="1"/>
          </p:cNvSpPr>
          <p:nvPr>
            <p:ph type="sldNum" sz="quarter" idx="12"/>
          </p:nvPr>
        </p:nvSpPr>
        <p:spPr/>
        <p:txBody>
          <a:bodyPr/>
          <a:lstStyle/>
          <a:p>
            <a:fld id="{BA3362F8-88F8-1F49-86F0-D11B2D99FEE0}" type="slidenum">
              <a:rPr lang="en-US" smtClean="0"/>
              <a:t>‹#›</a:t>
            </a:fld>
            <a:endParaRPr lang="en-US"/>
          </a:p>
        </p:txBody>
      </p:sp>
    </p:spTree>
    <p:extLst>
      <p:ext uri="{BB962C8B-B14F-4D97-AF65-F5344CB8AC3E}">
        <p14:creationId xmlns:p14="http://schemas.microsoft.com/office/powerpoint/2010/main" val="2806395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1FA87-C082-E0DD-3D37-67F1640E676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1B5F515E-EB4A-D143-3D90-D5CB688823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8B15D29-75FB-CFE9-A973-A208274B95BA}"/>
              </a:ext>
            </a:extLst>
          </p:cNvPr>
          <p:cNvSpPr>
            <a:spLocks noGrp="1"/>
          </p:cNvSpPr>
          <p:nvPr>
            <p:ph type="dt" sz="half" idx="10"/>
          </p:nvPr>
        </p:nvSpPr>
        <p:spPr/>
        <p:txBody>
          <a:bodyPr/>
          <a:lstStyle/>
          <a:p>
            <a:fld id="{4F9442CB-DE38-41A3-9AEC-FC7F477AE398}" type="datetime1">
              <a:rPr lang="en-US" smtClean="0"/>
              <a:t>4/9/2024</a:t>
            </a:fld>
            <a:endParaRPr lang="en-US"/>
          </a:p>
        </p:txBody>
      </p:sp>
      <p:sp>
        <p:nvSpPr>
          <p:cNvPr id="5" name="Footer Placeholder 4">
            <a:extLst>
              <a:ext uri="{FF2B5EF4-FFF2-40B4-BE49-F238E27FC236}">
                <a16:creationId xmlns:a16="http://schemas.microsoft.com/office/drawing/2014/main" id="{E9168659-4604-1E12-A046-E65E9BFA0D3E}"/>
              </a:ext>
            </a:extLst>
          </p:cNvPr>
          <p:cNvSpPr>
            <a:spLocks noGrp="1"/>
          </p:cNvSpPr>
          <p:nvPr>
            <p:ph type="ftr" sz="quarter" idx="11"/>
          </p:nvPr>
        </p:nvSpPr>
        <p:spPr/>
        <p:txBody>
          <a:bodyPr/>
          <a:lstStyle/>
          <a:p>
            <a:r>
              <a:rPr lang="en-US"/>
              <a:t>Navigating the Future of Learning​</a:t>
            </a:r>
          </a:p>
        </p:txBody>
      </p:sp>
      <p:sp>
        <p:nvSpPr>
          <p:cNvPr id="6" name="Slide Number Placeholder 5">
            <a:extLst>
              <a:ext uri="{FF2B5EF4-FFF2-40B4-BE49-F238E27FC236}">
                <a16:creationId xmlns:a16="http://schemas.microsoft.com/office/drawing/2014/main" id="{86A55C1A-5CB6-A517-F4CC-78B642B353A1}"/>
              </a:ext>
            </a:extLst>
          </p:cNvPr>
          <p:cNvSpPr>
            <a:spLocks noGrp="1"/>
          </p:cNvSpPr>
          <p:nvPr>
            <p:ph type="sldNum" sz="quarter" idx="12"/>
          </p:nvPr>
        </p:nvSpPr>
        <p:spPr/>
        <p:txBody>
          <a:bodyPr/>
          <a:lstStyle/>
          <a:p>
            <a:fld id="{BA3362F8-88F8-1F49-86F0-D11B2D99FEE0}" type="slidenum">
              <a:rPr lang="en-US" smtClean="0"/>
              <a:t>‹#›</a:t>
            </a:fld>
            <a:endParaRPr lang="en-US"/>
          </a:p>
        </p:txBody>
      </p:sp>
    </p:spTree>
    <p:extLst>
      <p:ext uri="{BB962C8B-B14F-4D97-AF65-F5344CB8AC3E}">
        <p14:creationId xmlns:p14="http://schemas.microsoft.com/office/powerpoint/2010/main" val="4085473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54BD7-8381-6AF7-2A34-97F11643219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45D5CF0-745C-8F39-DDFC-095163A6D86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6F0486A-0B81-6F67-77F7-3933C250588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29CEC8B-FF84-E5F1-CD4B-B7DEE25F0DBA}"/>
              </a:ext>
            </a:extLst>
          </p:cNvPr>
          <p:cNvSpPr>
            <a:spLocks noGrp="1"/>
          </p:cNvSpPr>
          <p:nvPr>
            <p:ph type="dt" sz="half" idx="10"/>
          </p:nvPr>
        </p:nvSpPr>
        <p:spPr/>
        <p:txBody>
          <a:bodyPr/>
          <a:lstStyle/>
          <a:p>
            <a:fld id="{4259B145-4D2C-4B0D-B0F3-3793104D85F9}" type="datetime1">
              <a:rPr lang="en-US" smtClean="0"/>
              <a:t>4/9/2024</a:t>
            </a:fld>
            <a:endParaRPr lang="en-US"/>
          </a:p>
        </p:txBody>
      </p:sp>
      <p:sp>
        <p:nvSpPr>
          <p:cNvPr id="6" name="Footer Placeholder 5">
            <a:extLst>
              <a:ext uri="{FF2B5EF4-FFF2-40B4-BE49-F238E27FC236}">
                <a16:creationId xmlns:a16="http://schemas.microsoft.com/office/drawing/2014/main" id="{083D1157-B890-E7C2-8551-9CFA55DF17F2}"/>
              </a:ext>
            </a:extLst>
          </p:cNvPr>
          <p:cNvSpPr>
            <a:spLocks noGrp="1"/>
          </p:cNvSpPr>
          <p:nvPr>
            <p:ph type="ftr" sz="quarter" idx="11"/>
          </p:nvPr>
        </p:nvSpPr>
        <p:spPr/>
        <p:txBody>
          <a:bodyPr/>
          <a:lstStyle/>
          <a:p>
            <a:r>
              <a:rPr lang="en-US"/>
              <a:t>Navigating the Future of Learning​</a:t>
            </a:r>
          </a:p>
        </p:txBody>
      </p:sp>
      <p:sp>
        <p:nvSpPr>
          <p:cNvPr id="7" name="Slide Number Placeholder 6">
            <a:extLst>
              <a:ext uri="{FF2B5EF4-FFF2-40B4-BE49-F238E27FC236}">
                <a16:creationId xmlns:a16="http://schemas.microsoft.com/office/drawing/2014/main" id="{A6834098-4893-052D-13DF-57AA3726911C}"/>
              </a:ext>
            </a:extLst>
          </p:cNvPr>
          <p:cNvSpPr>
            <a:spLocks noGrp="1"/>
          </p:cNvSpPr>
          <p:nvPr>
            <p:ph type="sldNum" sz="quarter" idx="12"/>
          </p:nvPr>
        </p:nvSpPr>
        <p:spPr/>
        <p:txBody>
          <a:bodyPr/>
          <a:lstStyle/>
          <a:p>
            <a:fld id="{BA3362F8-88F8-1F49-86F0-D11B2D99FEE0}" type="slidenum">
              <a:rPr lang="en-US" smtClean="0"/>
              <a:t>‹#›</a:t>
            </a:fld>
            <a:endParaRPr lang="en-US"/>
          </a:p>
        </p:txBody>
      </p:sp>
    </p:spTree>
    <p:extLst>
      <p:ext uri="{BB962C8B-B14F-4D97-AF65-F5344CB8AC3E}">
        <p14:creationId xmlns:p14="http://schemas.microsoft.com/office/powerpoint/2010/main" val="1503845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5ED4B-5B6D-B5E5-67B7-D97BFC6B16D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8083AD3-D8DD-C9C8-4A8D-6E90DEEDCC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610F8FC-1E86-8328-5873-1F1FD4540F2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171E56A-9B29-8C99-0F9B-DFA73577B4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1551D20-42E2-AA82-6A29-ED75844F6FA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12806B38-A61F-CFF2-455E-2A0DB1CBD281}"/>
              </a:ext>
            </a:extLst>
          </p:cNvPr>
          <p:cNvSpPr>
            <a:spLocks noGrp="1"/>
          </p:cNvSpPr>
          <p:nvPr>
            <p:ph type="dt" sz="half" idx="10"/>
          </p:nvPr>
        </p:nvSpPr>
        <p:spPr/>
        <p:txBody>
          <a:bodyPr/>
          <a:lstStyle/>
          <a:p>
            <a:fld id="{041CBCE3-C8C5-4329-ADE4-5F8D67D78882}" type="datetime1">
              <a:rPr lang="en-US" smtClean="0"/>
              <a:t>4/9/2024</a:t>
            </a:fld>
            <a:endParaRPr lang="en-US"/>
          </a:p>
        </p:txBody>
      </p:sp>
      <p:sp>
        <p:nvSpPr>
          <p:cNvPr id="8" name="Footer Placeholder 7">
            <a:extLst>
              <a:ext uri="{FF2B5EF4-FFF2-40B4-BE49-F238E27FC236}">
                <a16:creationId xmlns:a16="http://schemas.microsoft.com/office/drawing/2014/main" id="{0A1ADB39-BBED-F460-3284-9B01BBA78120}"/>
              </a:ext>
            </a:extLst>
          </p:cNvPr>
          <p:cNvSpPr>
            <a:spLocks noGrp="1"/>
          </p:cNvSpPr>
          <p:nvPr>
            <p:ph type="ftr" sz="quarter" idx="11"/>
          </p:nvPr>
        </p:nvSpPr>
        <p:spPr/>
        <p:txBody>
          <a:bodyPr/>
          <a:lstStyle/>
          <a:p>
            <a:r>
              <a:rPr lang="en-US"/>
              <a:t>Navigating the Future of Learning​</a:t>
            </a:r>
          </a:p>
        </p:txBody>
      </p:sp>
      <p:sp>
        <p:nvSpPr>
          <p:cNvPr id="9" name="Slide Number Placeholder 8">
            <a:extLst>
              <a:ext uri="{FF2B5EF4-FFF2-40B4-BE49-F238E27FC236}">
                <a16:creationId xmlns:a16="http://schemas.microsoft.com/office/drawing/2014/main" id="{BAE78CB4-F5B2-2F08-FCB4-B7EFC7D9B5DD}"/>
              </a:ext>
            </a:extLst>
          </p:cNvPr>
          <p:cNvSpPr>
            <a:spLocks noGrp="1"/>
          </p:cNvSpPr>
          <p:nvPr>
            <p:ph type="sldNum" sz="quarter" idx="12"/>
          </p:nvPr>
        </p:nvSpPr>
        <p:spPr/>
        <p:txBody>
          <a:bodyPr/>
          <a:lstStyle/>
          <a:p>
            <a:fld id="{BA3362F8-88F8-1F49-86F0-D11B2D99FEE0}" type="slidenum">
              <a:rPr lang="en-US" smtClean="0"/>
              <a:t>‹#›</a:t>
            </a:fld>
            <a:endParaRPr lang="en-US"/>
          </a:p>
        </p:txBody>
      </p:sp>
    </p:spTree>
    <p:extLst>
      <p:ext uri="{BB962C8B-B14F-4D97-AF65-F5344CB8AC3E}">
        <p14:creationId xmlns:p14="http://schemas.microsoft.com/office/powerpoint/2010/main" val="17420971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7DB33-3161-3CA7-5DA9-9AEFA7BE3D9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B459199-60FE-8A27-4D17-58FA57F038D5}"/>
              </a:ext>
            </a:extLst>
          </p:cNvPr>
          <p:cNvSpPr>
            <a:spLocks noGrp="1"/>
          </p:cNvSpPr>
          <p:nvPr>
            <p:ph type="dt" sz="half" idx="10"/>
          </p:nvPr>
        </p:nvSpPr>
        <p:spPr/>
        <p:txBody>
          <a:bodyPr/>
          <a:lstStyle/>
          <a:p>
            <a:fld id="{EA95BDD6-391D-4D68-9A24-8E7CE46A4DC4}" type="datetime1">
              <a:rPr lang="en-US" smtClean="0"/>
              <a:t>4/9/2024</a:t>
            </a:fld>
            <a:endParaRPr lang="en-US"/>
          </a:p>
        </p:txBody>
      </p:sp>
      <p:sp>
        <p:nvSpPr>
          <p:cNvPr id="4" name="Footer Placeholder 3">
            <a:extLst>
              <a:ext uri="{FF2B5EF4-FFF2-40B4-BE49-F238E27FC236}">
                <a16:creationId xmlns:a16="http://schemas.microsoft.com/office/drawing/2014/main" id="{9B5772E0-839B-C3B1-7E64-0C8677352A57}"/>
              </a:ext>
            </a:extLst>
          </p:cNvPr>
          <p:cNvSpPr>
            <a:spLocks noGrp="1"/>
          </p:cNvSpPr>
          <p:nvPr>
            <p:ph type="ftr" sz="quarter" idx="11"/>
          </p:nvPr>
        </p:nvSpPr>
        <p:spPr/>
        <p:txBody>
          <a:bodyPr/>
          <a:lstStyle/>
          <a:p>
            <a:r>
              <a:rPr lang="en-US"/>
              <a:t>Navigating the Future of Learning​</a:t>
            </a:r>
          </a:p>
        </p:txBody>
      </p:sp>
      <p:sp>
        <p:nvSpPr>
          <p:cNvPr id="5" name="Slide Number Placeholder 4">
            <a:extLst>
              <a:ext uri="{FF2B5EF4-FFF2-40B4-BE49-F238E27FC236}">
                <a16:creationId xmlns:a16="http://schemas.microsoft.com/office/drawing/2014/main" id="{4F5A1759-598D-988C-8124-2E5044B1744E}"/>
              </a:ext>
            </a:extLst>
          </p:cNvPr>
          <p:cNvSpPr>
            <a:spLocks noGrp="1"/>
          </p:cNvSpPr>
          <p:nvPr>
            <p:ph type="sldNum" sz="quarter" idx="12"/>
          </p:nvPr>
        </p:nvSpPr>
        <p:spPr/>
        <p:txBody>
          <a:bodyPr/>
          <a:lstStyle/>
          <a:p>
            <a:fld id="{BA3362F8-88F8-1F49-86F0-D11B2D99FEE0}" type="slidenum">
              <a:rPr lang="en-US" smtClean="0"/>
              <a:t>‹#›</a:t>
            </a:fld>
            <a:endParaRPr lang="en-US"/>
          </a:p>
        </p:txBody>
      </p:sp>
    </p:spTree>
    <p:extLst>
      <p:ext uri="{BB962C8B-B14F-4D97-AF65-F5344CB8AC3E}">
        <p14:creationId xmlns:p14="http://schemas.microsoft.com/office/powerpoint/2010/main" val="1461273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71F3F0-F2B3-F675-7BAB-1AD2134ACD0F}"/>
              </a:ext>
            </a:extLst>
          </p:cNvPr>
          <p:cNvSpPr>
            <a:spLocks noGrp="1"/>
          </p:cNvSpPr>
          <p:nvPr>
            <p:ph type="dt" sz="half" idx="10"/>
          </p:nvPr>
        </p:nvSpPr>
        <p:spPr/>
        <p:txBody>
          <a:bodyPr/>
          <a:lstStyle/>
          <a:p>
            <a:fld id="{1B3E1E7A-3F60-43E8-97A9-E03FDFF3291A}" type="datetime1">
              <a:rPr lang="en-US" smtClean="0"/>
              <a:t>4/9/2024</a:t>
            </a:fld>
            <a:endParaRPr lang="en-US"/>
          </a:p>
        </p:txBody>
      </p:sp>
      <p:sp>
        <p:nvSpPr>
          <p:cNvPr id="3" name="Footer Placeholder 2">
            <a:extLst>
              <a:ext uri="{FF2B5EF4-FFF2-40B4-BE49-F238E27FC236}">
                <a16:creationId xmlns:a16="http://schemas.microsoft.com/office/drawing/2014/main" id="{1A44FB0A-DFB7-0737-F37C-440DCA486D73}"/>
              </a:ext>
            </a:extLst>
          </p:cNvPr>
          <p:cNvSpPr>
            <a:spLocks noGrp="1"/>
          </p:cNvSpPr>
          <p:nvPr>
            <p:ph type="ftr" sz="quarter" idx="11"/>
          </p:nvPr>
        </p:nvSpPr>
        <p:spPr/>
        <p:txBody>
          <a:bodyPr/>
          <a:lstStyle/>
          <a:p>
            <a:r>
              <a:rPr lang="en-US"/>
              <a:t>Navigating the Future of Learning​</a:t>
            </a:r>
          </a:p>
        </p:txBody>
      </p:sp>
      <p:sp>
        <p:nvSpPr>
          <p:cNvPr id="4" name="Slide Number Placeholder 3">
            <a:extLst>
              <a:ext uri="{FF2B5EF4-FFF2-40B4-BE49-F238E27FC236}">
                <a16:creationId xmlns:a16="http://schemas.microsoft.com/office/drawing/2014/main" id="{9E497C01-947E-5E24-DB3F-90342EF0A210}"/>
              </a:ext>
            </a:extLst>
          </p:cNvPr>
          <p:cNvSpPr>
            <a:spLocks noGrp="1"/>
          </p:cNvSpPr>
          <p:nvPr>
            <p:ph type="sldNum" sz="quarter" idx="12"/>
          </p:nvPr>
        </p:nvSpPr>
        <p:spPr/>
        <p:txBody>
          <a:bodyPr/>
          <a:lstStyle/>
          <a:p>
            <a:fld id="{BA3362F8-88F8-1F49-86F0-D11B2D99FEE0}" type="slidenum">
              <a:rPr lang="en-US" smtClean="0"/>
              <a:t>‹#›</a:t>
            </a:fld>
            <a:endParaRPr lang="en-US"/>
          </a:p>
        </p:txBody>
      </p:sp>
    </p:spTree>
    <p:extLst>
      <p:ext uri="{BB962C8B-B14F-4D97-AF65-F5344CB8AC3E}">
        <p14:creationId xmlns:p14="http://schemas.microsoft.com/office/powerpoint/2010/main" val="3104625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41832-2691-E74A-0F3A-2DE9A6E44D8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94BD6CD-D7DC-A4E9-FD78-EA239F4F55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4C0C722-544A-95F1-1DAD-FAD83B6633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15BCDEF-8A4D-1FA5-888F-D5A3A2CEE9D4}"/>
              </a:ext>
            </a:extLst>
          </p:cNvPr>
          <p:cNvSpPr>
            <a:spLocks noGrp="1"/>
          </p:cNvSpPr>
          <p:nvPr>
            <p:ph type="dt" sz="half" idx="10"/>
          </p:nvPr>
        </p:nvSpPr>
        <p:spPr/>
        <p:txBody>
          <a:bodyPr/>
          <a:lstStyle/>
          <a:p>
            <a:fld id="{041F2EE0-C06F-41F5-AFE0-7056E3A01EDC}" type="datetime1">
              <a:rPr lang="en-US" smtClean="0"/>
              <a:t>4/9/2024</a:t>
            </a:fld>
            <a:endParaRPr lang="en-US"/>
          </a:p>
        </p:txBody>
      </p:sp>
      <p:sp>
        <p:nvSpPr>
          <p:cNvPr id="6" name="Footer Placeholder 5">
            <a:extLst>
              <a:ext uri="{FF2B5EF4-FFF2-40B4-BE49-F238E27FC236}">
                <a16:creationId xmlns:a16="http://schemas.microsoft.com/office/drawing/2014/main" id="{81C4BD8F-AAAC-F32F-ABC2-37A3D3BC6296}"/>
              </a:ext>
            </a:extLst>
          </p:cNvPr>
          <p:cNvSpPr>
            <a:spLocks noGrp="1"/>
          </p:cNvSpPr>
          <p:nvPr>
            <p:ph type="ftr" sz="quarter" idx="11"/>
          </p:nvPr>
        </p:nvSpPr>
        <p:spPr/>
        <p:txBody>
          <a:bodyPr/>
          <a:lstStyle/>
          <a:p>
            <a:r>
              <a:rPr lang="en-US"/>
              <a:t>Navigating the Future of Learning​</a:t>
            </a:r>
          </a:p>
        </p:txBody>
      </p:sp>
      <p:sp>
        <p:nvSpPr>
          <p:cNvPr id="7" name="Slide Number Placeholder 6">
            <a:extLst>
              <a:ext uri="{FF2B5EF4-FFF2-40B4-BE49-F238E27FC236}">
                <a16:creationId xmlns:a16="http://schemas.microsoft.com/office/drawing/2014/main" id="{3DA79EF9-CB21-BEC5-2A25-591C945DD131}"/>
              </a:ext>
            </a:extLst>
          </p:cNvPr>
          <p:cNvSpPr>
            <a:spLocks noGrp="1"/>
          </p:cNvSpPr>
          <p:nvPr>
            <p:ph type="sldNum" sz="quarter" idx="12"/>
          </p:nvPr>
        </p:nvSpPr>
        <p:spPr/>
        <p:txBody>
          <a:bodyPr/>
          <a:lstStyle/>
          <a:p>
            <a:fld id="{BA3362F8-88F8-1F49-86F0-D11B2D99FEE0}" type="slidenum">
              <a:rPr lang="en-US" smtClean="0"/>
              <a:t>‹#›</a:t>
            </a:fld>
            <a:endParaRPr lang="en-US"/>
          </a:p>
        </p:txBody>
      </p:sp>
    </p:spTree>
    <p:extLst>
      <p:ext uri="{BB962C8B-B14F-4D97-AF65-F5344CB8AC3E}">
        <p14:creationId xmlns:p14="http://schemas.microsoft.com/office/powerpoint/2010/main" val="1671276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ACBD3-5050-C329-F415-3714918842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4B2BE8C-8AFF-7B97-17DD-E10D476C82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6B1A6C9-352E-F0FC-857A-200063A76E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96AEC32-A02D-AF36-A64E-290A392B42FC}"/>
              </a:ext>
            </a:extLst>
          </p:cNvPr>
          <p:cNvSpPr>
            <a:spLocks noGrp="1"/>
          </p:cNvSpPr>
          <p:nvPr>
            <p:ph type="dt" sz="half" idx="10"/>
          </p:nvPr>
        </p:nvSpPr>
        <p:spPr/>
        <p:txBody>
          <a:bodyPr/>
          <a:lstStyle/>
          <a:p>
            <a:fld id="{93A105E1-88D0-4311-A599-0C8A6973053A}" type="datetime1">
              <a:rPr lang="en-US" smtClean="0"/>
              <a:t>4/9/2024</a:t>
            </a:fld>
            <a:endParaRPr lang="en-US"/>
          </a:p>
        </p:txBody>
      </p:sp>
      <p:sp>
        <p:nvSpPr>
          <p:cNvPr id="6" name="Footer Placeholder 5">
            <a:extLst>
              <a:ext uri="{FF2B5EF4-FFF2-40B4-BE49-F238E27FC236}">
                <a16:creationId xmlns:a16="http://schemas.microsoft.com/office/drawing/2014/main" id="{26B0ECF5-F111-F43D-1DD0-2623EE225A1F}"/>
              </a:ext>
            </a:extLst>
          </p:cNvPr>
          <p:cNvSpPr>
            <a:spLocks noGrp="1"/>
          </p:cNvSpPr>
          <p:nvPr>
            <p:ph type="ftr" sz="quarter" idx="11"/>
          </p:nvPr>
        </p:nvSpPr>
        <p:spPr/>
        <p:txBody>
          <a:bodyPr/>
          <a:lstStyle/>
          <a:p>
            <a:r>
              <a:rPr lang="en-US"/>
              <a:t>Navigating the Future of Learning​</a:t>
            </a:r>
          </a:p>
        </p:txBody>
      </p:sp>
      <p:sp>
        <p:nvSpPr>
          <p:cNvPr id="7" name="Slide Number Placeholder 6">
            <a:extLst>
              <a:ext uri="{FF2B5EF4-FFF2-40B4-BE49-F238E27FC236}">
                <a16:creationId xmlns:a16="http://schemas.microsoft.com/office/drawing/2014/main" id="{A3ED8375-499D-DCA7-5D7B-91DD95B7F87A}"/>
              </a:ext>
            </a:extLst>
          </p:cNvPr>
          <p:cNvSpPr>
            <a:spLocks noGrp="1"/>
          </p:cNvSpPr>
          <p:nvPr>
            <p:ph type="sldNum" sz="quarter" idx="12"/>
          </p:nvPr>
        </p:nvSpPr>
        <p:spPr/>
        <p:txBody>
          <a:bodyPr/>
          <a:lstStyle/>
          <a:p>
            <a:fld id="{BA3362F8-88F8-1F49-86F0-D11B2D99FEE0}" type="slidenum">
              <a:rPr lang="en-US" smtClean="0"/>
              <a:t>‹#›</a:t>
            </a:fld>
            <a:endParaRPr lang="en-US"/>
          </a:p>
        </p:txBody>
      </p:sp>
    </p:spTree>
    <p:extLst>
      <p:ext uri="{BB962C8B-B14F-4D97-AF65-F5344CB8AC3E}">
        <p14:creationId xmlns:p14="http://schemas.microsoft.com/office/powerpoint/2010/main" val="4160511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A89A0B-DE9F-F1C6-643E-DCA32D53C3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953DDAA-3094-DBCE-F38B-123FB91FDD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AF0BF9E-5E8A-1649-84DC-281A5BAAC4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BC827E-01D8-46AF-B9E0-11E08B19BA59}" type="datetime1">
              <a:rPr lang="en-US" smtClean="0"/>
              <a:t>4/9/2024</a:t>
            </a:fld>
            <a:endParaRPr lang="en-US"/>
          </a:p>
        </p:txBody>
      </p:sp>
      <p:sp>
        <p:nvSpPr>
          <p:cNvPr id="5" name="Footer Placeholder 4">
            <a:extLst>
              <a:ext uri="{FF2B5EF4-FFF2-40B4-BE49-F238E27FC236}">
                <a16:creationId xmlns:a16="http://schemas.microsoft.com/office/drawing/2014/main" id="{5BDEDD1E-16D6-9C67-B90A-3F23927ED3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Navigating the Future of Learning​</a:t>
            </a:r>
          </a:p>
        </p:txBody>
      </p:sp>
      <p:sp>
        <p:nvSpPr>
          <p:cNvPr id="6" name="Slide Number Placeholder 5">
            <a:extLst>
              <a:ext uri="{FF2B5EF4-FFF2-40B4-BE49-F238E27FC236}">
                <a16:creationId xmlns:a16="http://schemas.microsoft.com/office/drawing/2014/main" id="{B5FC0268-EDD9-BFDA-9A07-5241871BF4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3362F8-88F8-1F49-86F0-D11B2D99FEE0}" type="slidenum">
              <a:rPr lang="en-US" smtClean="0"/>
              <a:t>‹#›</a:t>
            </a:fld>
            <a:endParaRPr lang="en-US"/>
          </a:p>
        </p:txBody>
      </p:sp>
    </p:spTree>
    <p:extLst>
      <p:ext uri="{BB962C8B-B14F-4D97-AF65-F5344CB8AC3E}">
        <p14:creationId xmlns:p14="http://schemas.microsoft.com/office/powerpoint/2010/main" val="20553676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www.pinecone.io/learn/chunking-strategie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s://discord.gg/r4pNVqcpCr" TargetMode="External"/><Relationship Id="rId7"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https://www.linkedin.com/company/edquestofficial/" TargetMode="External"/><Relationship Id="rId5" Type="http://schemas.openxmlformats.org/officeDocument/2006/relationships/hyperlink" Target="https://whatsapp.com/channel/0029VaOManvEKyZMoPCtPU24" TargetMode="External"/><Relationship Id="rId4" Type="http://schemas.openxmlformats.org/officeDocument/2006/relationships/image" Target="../media/image14.jpe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AF964-8046-4986-333A-413E3F58764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9881708-A124-2C3C-5ED7-415072930F72}"/>
              </a:ext>
            </a:extLst>
          </p:cNvPr>
          <p:cNvSpPr/>
          <p:nvPr/>
        </p:nvSpPr>
        <p:spPr>
          <a:xfrm>
            <a:off x="0" y="0"/>
            <a:ext cx="12192000"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7" name="Picture 6" descr="A logo with lines and text&#10;&#10;Description automatically generated">
            <a:extLst>
              <a:ext uri="{FF2B5EF4-FFF2-40B4-BE49-F238E27FC236}">
                <a16:creationId xmlns:a16="http://schemas.microsoft.com/office/drawing/2014/main" id="{9352C078-243C-067B-2F8E-B5A5E27753C0}"/>
              </a:ext>
            </a:extLst>
          </p:cNvPr>
          <p:cNvPicPr>
            <a:picLocks noChangeAspect="1"/>
          </p:cNvPicPr>
          <p:nvPr/>
        </p:nvPicPr>
        <p:blipFill>
          <a:blip r:embed="rId2"/>
          <a:stretch>
            <a:fillRect/>
          </a:stretch>
        </p:blipFill>
        <p:spPr>
          <a:xfrm>
            <a:off x="3793599" y="1472832"/>
            <a:ext cx="4604800" cy="4604800"/>
          </a:xfrm>
          <a:prstGeom prst="rect">
            <a:avLst/>
          </a:prstGeom>
        </p:spPr>
      </p:pic>
      <p:sp>
        <p:nvSpPr>
          <p:cNvPr id="3" name="TextBox 2">
            <a:extLst>
              <a:ext uri="{FF2B5EF4-FFF2-40B4-BE49-F238E27FC236}">
                <a16:creationId xmlns:a16="http://schemas.microsoft.com/office/drawing/2014/main" id="{83693E6C-33AD-1342-B4F1-1F64E23B9BA9}"/>
              </a:ext>
            </a:extLst>
          </p:cNvPr>
          <p:cNvSpPr txBox="1"/>
          <p:nvPr/>
        </p:nvSpPr>
        <p:spPr>
          <a:xfrm>
            <a:off x="475421" y="506772"/>
            <a:ext cx="11241157" cy="646331"/>
          </a:xfrm>
          <a:prstGeom prst="rect">
            <a:avLst/>
          </a:prstGeom>
          <a:noFill/>
        </p:spPr>
        <p:txBody>
          <a:bodyPr wrap="square" rtlCol="0">
            <a:spAutoFit/>
          </a:bodyPr>
          <a:lstStyle/>
          <a:p>
            <a:pPr algn="ctr"/>
            <a:r>
              <a:rPr lang="en-US" sz="3600" dirty="0">
                <a:solidFill>
                  <a:srgbClr val="F2DB5B"/>
                </a:solidFill>
              </a:rPr>
              <a:t>The Generative AI Revolution: A Month-Long AI Exploration</a:t>
            </a:r>
            <a:endParaRPr lang="en-IN" sz="3600" dirty="0">
              <a:solidFill>
                <a:srgbClr val="F2DB5B"/>
              </a:solidFill>
            </a:endParaRPr>
          </a:p>
        </p:txBody>
      </p:sp>
      <p:sp>
        <p:nvSpPr>
          <p:cNvPr id="4" name="TextBox 3">
            <a:extLst>
              <a:ext uri="{FF2B5EF4-FFF2-40B4-BE49-F238E27FC236}">
                <a16:creationId xmlns:a16="http://schemas.microsoft.com/office/drawing/2014/main" id="{C3BA25B9-E76F-48BF-33E7-28E630649DB8}"/>
              </a:ext>
            </a:extLst>
          </p:cNvPr>
          <p:cNvSpPr txBox="1"/>
          <p:nvPr/>
        </p:nvSpPr>
        <p:spPr>
          <a:xfrm>
            <a:off x="7187648" y="6397361"/>
            <a:ext cx="4953000" cy="461665"/>
          </a:xfrm>
          <a:prstGeom prst="rect">
            <a:avLst/>
          </a:prstGeom>
          <a:noFill/>
        </p:spPr>
        <p:txBody>
          <a:bodyPr wrap="square" lIns="91440" tIns="45720" rIns="91440" bIns="45720" rtlCol="0" anchor="t">
            <a:spAutoFit/>
          </a:bodyPr>
          <a:lstStyle/>
          <a:p>
            <a:pPr algn="r"/>
            <a:r>
              <a:rPr lang="en-US" sz="2400" dirty="0">
                <a:solidFill>
                  <a:srgbClr val="F2DB5B"/>
                </a:solidFill>
              </a:rPr>
              <a:t>Level 2 | Apr 2024 | Week 1 Day 1 </a:t>
            </a:r>
            <a:endParaRPr lang="en-US" sz="2400" dirty="0">
              <a:cs typeface="Calibri"/>
            </a:endParaRPr>
          </a:p>
        </p:txBody>
      </p:sp>
    </p:spTree>
    <p:extLst>
      <p:ext uri="{BB962C8B-B14F-4D97-AF65-F5344CB8AC3E}">
        <p14:creationId xmlns:p14="http://schemas.microsoft.com/office/powerpoint/2010/main" val="4293922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E01EE-9B82-1A8D-6A71-28923D9F4DBF}"/>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9B3BB1EE-8F0D-D402-9B66-38C94EBDCD27}"/>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Calibri"/>
            </a:endParaRPr>
          </a:p>
        </p:txBody>
      </p:sp>
      <p:sp>
        <p:nvSpPr>
          <p:cNvPr id="7" name="Rectangle 6">
            <a:extLst>
              <a:ext uri="{FF2B5EF4-FFF2-40B4-BE49-F238E27FC236}">
                <a16:creationId xmlns:a16="http://schemas.microsoft.com/office/drawing/2014/main" id="{1B92D285-0982-C7FC-2CCB-555CC4555729}"/>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F5A501CB-25F7-430E-26A9-AC8C6F18EA43}"/>
              </a:ext>
            </a:extLst>
          </p:cNvPr>
          <p:cNvSpPr txBox="1"/>
          <p:nvPr/>
        </p:nvSpPr>
        <p:spPr>
          <a:xfrm>
            <a:off x="601006" y="42718"/>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F6D8D221-4B29-D734-A328-58D818C34433}"/>
              </a:ext>
            </a:extLst>
          </p:cNvPr>
          <p:cNvPicPr>
            <a:picLocks noChangeAspect="1"/>
          </p:cNvPicPr>
          <p:nvPr/>
        </p:nvPicPr>
        <p:blipFill>
          <a:blip r:embed="rId3"/>
          <a:stretch>
            <a:fillRect/>
          </a:stretch>
        </p:blipFill>
        <p:spPr>
          <a:xfrm>
            <a:off x="11202642" y="-205416"/>
            <a:ext cx="1217233" cy="1205327"/>
          </a:xfrm>
          <a:prstGeom prst="rect">
            <a:avLst/>
          </a:prstGeom>
        </p:spPr>
      </p:pic>
      <p:sp>
        <p:nvSpPr>
          <p:cNvPr id="33" name="Footer Placeholder 32">
            <a:extLst>
              <a:ext uri="{FF2B5EF4-FFF2-40B4-BE49-F238E27FC236}">
                <a16:creationId xmlns:a16="http://schemas.microsoft.com/office/drawing/2014/main" id="{9EFE9F1A-54D1-5FC8-F649-AA565950307F}"/>
              </a:ext>
            </a:extLst>
          </p:cNvPr>
          <p:cNvSpPr>
            <a:spLocks noGrp="1"/>
          </p:cNvSpPr>
          <p:nvPr>
            <p:ph type="ftr" sz="quarter" idx="11"/>
          </p:nvPr>
        </p:nvSpPr>
        <p:spPr/>
        <p:txBody>
          <a:bodyPr/>
          <a:lstStyle/>
          <a:p>
            <a:r>
              <a:rPr lang="en-US" dirty="0"/>
              <a:t>Navigating the Future of Learning​</a:t>
            </a:r>
          </a:p>
        </p:txBody>
      </p:sp>
      <p:sp>
        <p:nvSpPr>
          <p:cNvPr id="35" name="Title 1">
            <a:extLst>
              <a:ext uri="{FF2B5EF4-FFF2-40B4-BE49-F238E27FC236}">
                <a16:creationId xmlns:a16="http://schemas.microsoft.com/office/drawing/2014/main" id="{8E4945F9-351B-FE06-B4C4-5E27ED97FD2B}"/>
              </a:ext>
            </a:extLst>
          </p:cNvPr>
          <p:cNvSpPr txBox="1">
            <a:spLocks/>
          </p:cNvSpPr>
          <p:nvPr/>
        </p:nvSpPr>
        <p:spPr>
          <a:xfrm>
            <a:off x="1593436" y="286921"/>
            <a:ext cx="9782801" cy="10387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t>RAG – </a:t>
            </a:r>
            <a:r>
              <a:rPr lang="en-IN" sz="4000" b="1" dirty="0"/>
              <a:t>What problems RAG can Resolve?</a:t>
            </a:r>
          </a:p>
        </p:txBody>
      </p:sp>
      <p:sp>
        <p:nvSpPr>
          <p:cNvPr id="5" name="TextBox 4">
            <a:extLst>
              <a:ext uri="{FF2B5EF4-FFF2-40B4-BE49-F238E27FC236}">
                <a16:creationId xmlns:a16="http://schemas.microsoft.com/office/drawing/2014/main" id="{AC5A06EE-6676-B345-50CB-A7A28DF69A57}"/>
              </a:ext>
            </a:extLst>
          </p:cNvPr>
          <p:cNvSpPr txBox="1"/>
          <p:nvPr/>
        </p:nvSpPr>
        <p:spPr>
          <a:xfrm>
            <a:off x="1691926" y="1905506"/>
            <a:ext cx="5516757"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US" sz="2400" dirty="0"/>
              <a:t>Prompt Token Limitation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Knowledge Cut off limitation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Cost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Accuracy</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1159826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E01EE-9B82-1A8D-6A71-28923D9F4DBF}"/>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9B3BB1EE-8F0D-D402-9B66-38C94EBDCD27}"/>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Calibri"/>
            </a:endParaRPr>
          </a:p>
        </p:txBody>
      </p:sp>
      <p:sp>
        <p:nvSpPr>
          <p:cNvPr id="7" name="Rectangle 6">
            <a:extLst>
              <a:ext uri="{FF2B5EF4-FFF2-40B4-BE49-F238E27FC236}">
                <a16:creationId xmlns:a16="http://schemas.microsoft.com/office/drawing/2014/main" id="{1B92D285-0982-C7FC-2CCB-555CC4555729}"/>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F5A501CB-25F7-430E-26A9-AC8C6F18EA43}"/>
              </a:ext>
            </a:extLst>
          </p:cNvPr>
          <p:cNvSpPr txBox="1"/>
          <p:nvPr/>
        </p:nvSpPr>
        <p:spPr>
          <a:xfrm>
            <a:off x="601006" y="42718"/>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F6D8D221-4B29-D734-A328-58D818C34433}"/>
              </a:ext>
            </a:extLst>
          </p:cNvPr>
          <p:cNvPicPr>
            <a:picLocks noChangeAspect="1"/>
          </p:cNvPicPr>
          <p:nvPr/>
        </p:nvPicPr>
        <p:blipFill>
          <a:blip r:embed="rId3"/>
          <a:stretch>
            <a:fillRect/>
          </a:stretch>
        </p:blipFill>
        <p:spPr>
          <a:xfrm>
            <a:off x="11202642" y="-205416"/>
            <a:ext cx="1217233" cy="1205327"/>
          </a:xfrm>
          <a:prstGeom prst="rect">
            <a:avLst/>
          </a:prstGeom>
        </p:spPr>
      </p:pic>
      <p:sp>
        <p:nvSpPr>
          <p:cNvPr id="33" name="Footer Placeholder 32">
            <a:extLst>
              <a:ext uri="{FF2B5EF4-FFF2-40B4-BE49-F238E27FC236}">
                <a16:creationId xmlns:a16="http://schemas.microsoft.com/office/drawing/2014/main" id="{9EFE9F1A-54D1-5FC8-F649-AA565950307F}"/>
              </a:ext>
            </a:extLst>
          </p:cNvPr>
          <p:cNvSpPr>
            <a:spLocks noGrp="1"/>
          </p:cNvSpPr>
          <p:nvPr>
            <p:ph type="ftr" sz="quarter" idx="11"/>
          </p:nvPr>
        </p:nvSpPr>
        <p:spPr/>
        <p:txBody>
          <a:bodyPr/>
          <a:lstStyle/>
          <a:p>
            <a:r>
              <a:rPr lang="en-US" dirty="0"/>
              <a:t>Navigating the Future of Learning​</a:t>
            </a:r>
          </a:p>
        </p:txBody>
      </p:sp>
      <p:sp>
        <p:nvSpPr>
          <p:cNvPr id="35" name="Title 1">
            <a:extLst>
              <a:ext uri="{FF2B5EF4-FFF2-40B4-BE49-F238E27FC236}">
                <a16:creationId xmlns:a16="http://schemas.microsoft.com/office/drawing/2014/main" id="{8E4945F9-351B-FE06-B4C4-5E27ED97FD2B}"/>
              </a:ext>
            </a:extLst>
          </p:cNvPr>
          <p:cNvSpPr txBox="1">
            <a:spLocks/>
          </p:cNvSpPr>
          <p:nvPr/>
        </p:nvSpPr>
        <p:spPr>
          <a:xfrm>
            <a:off x="1593436" y="286921"/>
            <a:ext cx="9782801" cy="10387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t>RAG – </a:t>
            </a:r>
            <a:r>
              <a:rPr lang="en-IN" sz="4000" b="1" dirty="0"/>
              <a:t>Step by Step Approach</a:t>
            </a:r>
          </a:p>
        </p:txBody>
      </p:sp>
      <p:sp>
        <p:nvSpPr>
          <p:cNvPr id="2" name="TextBox 1">
            <a:extLst>
              <a:ext uri="{FF2B5EF4-FFF2-40B4-BE49-F238E27FC236}">
                <a16:creationId xmlns:a16="http://schemas.microsoft.com/office/drawing/2014/main" id="{3BD3C3E3-5CB7-8059-474E-563B96A1AFEF}"/>
              </a:ext>
            </a:extLst>
          </p:cNvPr>
          <p:cNvSpPr txBox="1"/>
          <p:nvPr/>
        </p:nvSpPr>
        <p:spPr>
          <a:xfrm>
            <a:off x="2138846" y="1491006"/>
            <a:ext cx="5516757"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US" sz="2400" dirty="0"/>
              <a:t>Chunking</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Embedding</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Vector DB</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Semantic Search</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Generative Search</a:t>
            </a:r>
          </a:p>
        </p:txBody>
      </p:sp>
    </p:spTree>
    <p:extLst>
      <p:ext uri="{BB962C8B-B14F-4D97-AF65-F5344CB8AC3E}">
        <p14:creationId xmlns:p14="http://schemas.microsoft.com/office/powerpoint/2010/main" val="3779084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0AC01-0D1B-4670-B29D-784BF9417E6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F42AC56F-B988-068F-5073-41D324EA661F}"/>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C7ED88D-99A7-E7D0-D563-319B47D0A7A8}"/>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6D9703F-8E7B-39E7-D187-C45F9BE29396}"/>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3D524DBF-F0C3-D6F7-607C-D2D2CA1ED00A}"/>
              </a:ext>
            </a:extLst>
          </p:cNvPr>
          <p:cNvPicPr>
            <a:picLocks noChangeAspect="1"/>
          </p:cNvPicPr>
          <p:nvPr/>
        </p:nvPicPr>
        <p:blipFill>
          <a:blip r:embed="rId3"/>
          <a:stretch>
            <a:fillRect/>
          </a:stretch>
        </p:blipFill>
        <p:spPr>
          <a:xfrm>
            <a:off x="11202642" y="-205416"/>
            <a:ext cx="1217233" cy="1205327"/>
          </a:xfrm>
          <a:prstGeom prst="rect">
            <a:avLst/>
          </a:prstGeom>
        </p:spPr>
      </p:pic>
      <p:sp>
        <p:nvSpPr>
          <p:cNvPr id="2" name="Google Shape;149;p2">
            <a:extLst>
              <a:ext uri="{FF2B5EF4-FFF2-40B4-BE49-F238E27FC236}">
                <a16:creationId xmlns:a16="http://schemas.microsoft.com/office/drawing/2014/main" id="{038532CF-66C3-65D3-7D34-1709FB126FDA}"/>
              </a:ext>
            </a:extLst>
          </p:cNvPr>
          <p:cNvSpPr txBox="1">
            <a:spLocks noGrp="1"/>
          </p:cNvSpPr>
          <p:nvPr/>
        </p:nvSpPr>
        <p:spPr>
          <a:xfrm>
            <a:off x="1593436" y="177800"/>
            <a:ext cx="9782801" cy="1239837"/>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1800"/>
              <a:buFont typeface="Arial"/>
              <a:buNone/>
              <a:defRPr sz="36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lvl="0" indent="0" algn="l" rtl="0">
              <a:lnSpc>
                <a:spcPct val="90000"/>
              </a:lnSpc>
              <a:spcBef>
                <a:spcPts val="0"/>
              </a:spcBef>
              <a:spcAft>
                <a:spcPts val="0"/>
              </a:spcAft>
              <a:buClr>
                <a:srgbClr val="343F49"/>
              </a:buClr>
              <a:buSzPts val="3600"/>
              <a:buFont typeface="Arial"/>
              <a:buNone/>
            </a:pPr>
            <a:r>
              <a:rPr lang="en-US" sz="4000" b="1" dirty="0">
                <a:solidFill>
                  <a:schemeClr val="tx1"/>
                </a:solidFill>
              </a:rPr>
              <a:t>Chunking:</a:t>
            </a:r>
          </a:p>
        </p:txBody>
      </p:sp>
      <p:sp>
        <p:nvSpPr>
          <p:cNvPr id="4" name="Footer Placeholder 3">
            <a:extLst>
              <a:ext uri="{FF2B5EF4-FFF2-40B4-BE49-F238E27FC236}">
                <a16:creationId xmlns:a16="http://schemas.microsoft.com/office/drawing/2014/main" id="{CF61D508-5ADB-85A0-C55A-A34AD3B36759}"/>
              </a:ext>
            </a:extLst>
          </p:cNvPr>
          <p:cNvSpPr>
            <a:spLocks noGrp="1"/>
          </p:cNvSpPr>
          <p:nvPr>
            <p:ph type="ftr" sz="quarter" idx="11"/>
          </p:nvPr>
        </p:nvSpPr>
        <p:spPr/>
        <p:txBody>
          <a:bodyPr/>
          <a:lstStyle/>
          <a:p>
            <a:r>
              <a:rPr lang="en-US"/>
              <a:t>Navigating the Future of Learning </a:t>
            </a:r>
          </a:p>
        </p:txBody>
      </p:sp>
      <p:sp>
        <p:nvSpPr>
          <p:cNvPr id="3" name="TextBox 2">
            <a:extLst>
              <a:ext uri="{FF2B5EF4-FFF2-40B4-BE49-F238E27FC236}">
                <a16:creationId xmlns:a16="http://schemas.microsoft.com/office/drawing/2014/main" id="{80243339-ED22-1024-9DE9-208DC19C51BC}"/>
              </a:ext>
            </a:extLst>
          </p:cNvPr>
          <p:cNvSpPr txBox="1"/>
          <p:nvPr/>
        </p:nvSpPr>
        <p:spPr>
          <a:xfrm>
            <a:off x="3110947" y="5846566"/>
            <a:ext cx="6571094" cy="369332"/>
          </a:xfrm>
          <a:prstGeom prst="rect">
            <a:avLst/>
          </a:prstGeom>
          <a:noFill/>
        </p:spPr>
        <p:txBody>
          <a:bodyPr wrap="none" rtlCol="0">
            <a:spAutoFit/>
          </a:bodyPr>
          <a:lstStyle/>
          <a:p>
            <a:r>
              <a:rPr lang="en-IN" b="0" i="0" dirty="0">
                <a:solidFill>
                  <a:srgbClr val="000000"/>
                </a:solidFill>
                <a:effectLst/>
                <a:latin typeface="Helvetica" panose="020B0604020202020204" pitchFamily="34" charset="0"/>
              </a:rPr>
              <a:t>Reference:  </a:t>
            </a:r>
            <a:r>
              <a:rPr lang="en-IN" b="0" i="0" dirty="0">
                <a:solidFill>
                  <a:srgbClr val="000000"/>
                </a:solidFill>
                <a:effectLst/>
                <a:latin typeface="Helvetica" panose="020B0604020202020204" pitchFamily="34" charset="0"/>
                <a:hlinkClick r:id="rId4"/>
              </a:rPr>
              <a:t>https://www.pinecone.io/learn/chunking-strategies/</a:t>
            </a:r>
            <a:r>
              <a:rPr lang="en-IN" dirty="0">
                <a:solidFill>
                  <a:srgbClr val="000000"/>
                </a:solidFill>
                <a:latin typeface="Helvetica" panose="020B0604020202020204" pitchFamily="34" charset="0"/>
              </a:rPr>
              <a:t> </a:t>
            </a:r>
            <a:endParaRPr lang="en-IN" b="0" i="0" dirty="0">
              <a:solidFill>
                <a:srgbClr val="000000"/>
              </a:solidFill>
              <a:effectLst/>
              <a:latin typeface="Helvetica" panose="020B0604020202020204" pitchFamily="34" charset="0"/>
            </a:endParaRPr>
          </a:p>
        </p:txBody>
      </p:sp>
      <p:pic>
        <p:nvPicPr>
          <p:cNvPr id="1034" name="Picture 10">
            <a:extLst>
              <a:ext uri="{FF2B5EF4-FFF2-40B4-BE49-F238E27FC236}">
                <a16:creationId xmlns:a16="http://schemas.microsoft.com/office/drawing/2014/main" id="{194CF29D-6162-FDB5-9155-FD5DAFF96C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7119" y="1417637"/>
            <a:ext cx="8618749" cy="3725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6928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0AC01-0D1B-4670-B29D-784BF9417E6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F42AC56F-B988-068F-5073-41D324EA661F}"/>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C7ED88D-99A7-E7D0-D563-319B47D0A7A8}"/>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6D9703F-8E7B-39E7-D187-C45F9BE29396}"/>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3D524DBF-F0C3-D6F7-607C-D2D2CA1ED00A}"/>
              </a:ext>
            </a:extLst>
          </p:cNvPr>
          <p:cNvPicPr>
            <a:picLocks noChangeAspect="1"/>
          </p:cNvPicPr>
          <p:nvPr/>
        </p:nvPicPr>
        <p:blipFill>
          <a:blip r:embed="rId3"/>
          <a:stretch>
            <a:fillRect/>
          </a:stretch>
        </p:blipFill>
        <p:spPr>
          <a:xfrm>
            <a:off x="11202642" y="-205416"/>
            <a:ext cx="1217233" cy="1205327"/>
          </a:xfrm>
          <a:prstGeom prst="rect">
            <a:avLst/>
          </a:prstGeom>
        </p:spPr>
      </p:pic>
      <p:sp>
        <p:nvSpPr>
          <p:cNvPr id="2" name="Google Shape;149;p2">
            <a:extLst>
              <a:ext uri="{FF2B5EF4-FFF2-40B4-BE49-F238E27FC236}">
                <a16:creationId xmlns:a16="http://schemas.microsoft.com/office/drawing/2014/main" id="{038532CF-66C3-65D3-7D34-1709FB126FDA}"/>
              </a:ext>
            </a:extLst>
          </p:cNvPr>
          <p:cNvSpPr txBox="1">
            <a:spLocks noGrp="1"/>
          </p:cNvSpPr>
          <p:nvPr/>
        </p:nvSpPr>
        <p:spPr>
          <a:xfrm>
            <a:off x="1593436" y="177800"/>
            <a:ext cx="9782801" cy="1239837"/>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1800"/>
              <a:buFont typeface="Arial"/>
              <a:buNone/>
              <a:defRPr sz="36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lvl="0" indent="0" algn="l" rtl="0">
              <a:lnSpc>
                <a:spcPct val="90000"/>
              </a:lnSpc>
              <a:spcBef>
                <a:spcPts val="0"/>
              </a:spcBef>
              <a:spcAft>
                <a:spcPts val="0"/>
              </a:spcAft>
              <a:buClr>
                <a:srgbClr val="343F49"/>
              </a:buClr>
              <a:buSzPts val="3600"/>
              <a:buFont typeface="Arial"/>
              <a:buNone/>
            </a:pPr>
            <a:r>
              <a:rPr lang="en-US" sz="4000" b="1" dirty="0">
                <a:solidFill>
                  <a:schemeClr val="tx1"/>
                </a:solidFill>
              </a:rPr>
              <a:t>Chunking:</a:t>
            </a:r>
          </a:p>
        </p:txBody>
      </p:sp>
      <p:sp>
        <p:nvSpPr>
          <p:cNvPr id="4" name="Footer Placeholder 3">
            <a:extLst>
              <a:ext uri="{FF2B5EF4-FFF2-40B4-BE49-F238E27FC236}">
                <a16:creationId xmlns:a16="http://schemas.microsoft.com/office/drawing/2014/main" id="{CF61D508-5ADB-85A0-C55A-A34AD3B36759}"/>
              </a:ext>
            </a:extLst>
          </p:cNvPr>
          <p:cNvSpPr>
            <a:spLocks noGrp="1"/>
          </p:cNvSpPr>
          <p:nvPr>
            <p:ph type="ftr" sz="quarter" idx="11"/>
          </p:nvPr>
        </p:nvSpPr>
        <p:spPr/>
        <p:txBody>
          <a:bodyPr/>
          <a:lstStyle/>
          <a:p>
            <a:r>
              <a:rPr lang="en-US"/>
              <a:t>Navigating the Future of Learning </a:t>
            </a:r>
          </a:p>
        </p:txBody>
      </p:sp>
      <p:sp>
        <p:nvSpPr>
          <p:cNvPr id="15" name="TextBox 14">
            <a:extLst>
              <a:ext uri="{FF2B5EF4-FFF2-40B4-BE49-F238E27FC236}">
                <a16:creationId xmlns:a16="http://schemas.microsoft.com/office/drawing/2014/main" id="{F7ECF021-94B1-B059-E67D-A67D1C89434A}"/>
              </a:ext>
            </a:extLst>
          </p:cNvPr>
          <p:cNvSpPr txBox="1"/>
          <p:nvPr/>
        </p:nvSpPr>
        <p:spPr>
          <a:xfrm>
            <a:off x="1889725" y="1720840"/>
            <a:ext cx="9190222"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In the context of information processing, chunking refers to the practice of dividing larger pieces of data, text, or information into smaller, manageable units, or "chunks</a:t>
            </a:r>
          </a:p>
          <a:p>
            <a:endParaRPr lang="en-US" sz="2400" dirty="0">
              <a:ea typeface="Calibri"/>
              <a:cs typeface="Calibri"/>
            </a:endParaRPr>
          </a:p>
          <a:p>
            <a:r>
              <a:rPr lang="en-US" sz="2400" b="1" dirty="0">
                <a:ea typeface="Calibri"/>
                <a:cs typeface="Calibri"/>
              </a:rPr>
              <a:t>Chunking strategy for data are:</a:t>
            </a:r>
          </a:p>
          <a:p>
            <a:endParaRPr lang="en-US" sz="2400" dirty="0">
              <a:ea typeface="Calibri"/>
              <a:cs typeface="Calibri"/>
            </a:endParaRPr>
          </a:p>
          <a:p>
            <a:pPr marL="342900" indent="-342900">
              <a:buFont typeface="Arial" panose="020B0604020202020204" pitchFamily="34" charset="0"/>
              <a:buChar char="•"/>
            </a:pPr>
            <a:r>
              <a:rPr lang="en-US" sz="2400" dirty="0">
                <a:ea typeface="Calibri"/>
                <a:cs typeface="Calibri"/>
              </a:rPr>
              <a:t>Fixed-Length Chunking</a:t>
            </a:r>
          </a:p>
          <a:p>
            <a:pPr marL="342900" indent="-342900">
              <a:buFont typeface="Arial" panose="020B0604020202020204" pitchFamily="34" charset="0"/>
              <a:buChar char="•"/>
            </a:pPr>
            <a:r>
              <a:rPr lang="en-US" sz="2400" dirty="0">
                <a:ea typeface="Calibri"/>
                <a:cs typeface="Calibri"/>
              </a:rPr>
              <a:t>Sentence or Paragraph Chunking</a:t>
            </a:r>
          </a:p>
          <a:p>
            <a:pPr marL="342900" indent="-342900">
              <a:buFont typeface="Arial" panose="020B0604020202020204" pitchFamily="34" charset="0"/>
              <a:buChar char="•"/>
            </a:pPr>
            <a:r>
              <a:rPr lang="en-US" sz="2400" dirty="0">
                <a:ea typeface="Calibri"/>
                <a:cs typeface="Calibri"/>
              </a:rPr>
              <a:t>Page Chunking</a:t>
            </a:r>
          </a:p>
          <a:p>
            <a:pPr marL="342900" indent="-342900">
              <a:buFont typeface="Arial" panose="020B0604020202020204" pitchFamily="34" charset="0"/>
              <a:buChar char="•"/>
            </a:pPr>
            <a:endParaRPr lang="en-US" sz="2400" dirty="0">
              <a:ea typeface="Calibri"/>
              <a:cs typeface="Calibri"/>
            </a:endParaRPr>
          </a:p>
          <a:p>
            <a:endParaRPr lang="en-US" sz="2400" dirty="0">
              <a:ea typeface="Calibri"/>
              <a:cs typeface="Calibri"/>
            </a:endParaRPr>
          </a:p>
        </p:txBody>
      </p:sp>
    </p:spTree>
    <p:extLst>
      <p:ext uri="{BB962C8B-B14F-4D97-AF65-F5344CB8AC3E}">
        <p14:creationId xmlns:p14="http://schemas.microsoft.com/office/powerpoint/2010/main" val="1722975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0AC01-0D1B-4670-B29D-784BF9417E6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F42AC56F-B988-068F-5073-41D324EA661F}"/>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C7ED88D-99A7-E7D0-D563-319B47D0A7A8}"/>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6D9703F-8E7B-39E7-D187-C45F9BE29396}"/>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3D524DBF-F0C3-D6F7-607C-D2D2CA1ED00A}"/>
              </a:ext>
            </a:extLst>
          </p:cNvPr>
          <p:cNvPicPr>
            <a:picLocks noChangeAspect="1"/>
          </p:cNvPicPr>
          <p:nvPr/>
        </p:nvPicPr>
        <p:blipFill>
          <a:blip r:embed="rId3"/>
          <a:stretch>
            <a:fillRect/>
          </a:stretch>
        </p:blipFill>
        <p:spPr>
          <a:xfrm>
            <a:off x="11202642" y="-205416"/>
            <a:ext cx="1217233" cy="1205327"/>
          </a:xfrm>
          <a:prstGeom prst="rect">
            <a:avLst/>
          </a:prstGeom>
        </p:spPr>
      </p:pic>
      <p:sp>
        <p:nvSpPr>
          <p:cNvPr id="2" name="Google Shape;149;p2">
            <a:extLst>
              <a:ext uri="{FF2B5EF4-FFF2-40B4-BE49-F238E27FC236}">
                <a16:creationId xmlns:a16="http://schemas.microsoft.com/office/drawing/2014/main" id="{038532CF-66C3-65D3-7D34-1709FB126FDA}"/>
              </a:ext>
            </a:extLst>
          </p:cNvPr>
          <p:cNvSpPr txBox="1">
            <a:spLocks noGrp="1"/>
          </p:cNvSpPr>
          <p:nvPr/>
        </p:nvSpPr>
        <p:spPr>
          <a:xfrm>
            <a:off x="1593436" y="177800"/>
            <a:ext cx="9782801" cy="1239837"/>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1800"/>
              <a:buFont typeface="Arial"/>
              <a:buNone/>
              <a:defRPr sz="36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lvl="0" indent="0" algn="l" rtl="0">
              <a:lnSpc>
                <a:spcPct val="90000"/>
              </a:lnSpc>
              <a:spcBef>
                <a:spcPts val="0"/>
              </a:spcBef>
              <a:spcAft>
                <a:spcPts val="0"/>
              </a:spcAft>
              <a:buClr>
                <a:srgbClr val="343F49"/>
              </a:buClr>
              <a:buSzPts val="3600"/>
              <a:buFont typeface="Arial"/>
              <a:buNone/>
            </a:pPr>
            <a:r>
              <a:rPr lang="en-US" sz="4000" b="1" dirty="0">
                <a:solidFill>
                  <a:schemeClr val="tx1"/>
                </a:solidFill>
              </a:rPr>
              <a:t>Fixed-Length Chunking</a:t>
            </a:r>
          </a:p>
        </p:txBody>
      </p:sp>
      <p:sp>
        <p:nvSpPr>
          <p:cNvPr id="4" name="Footer Placeholder 3">
            <a:extLst>
              <a:ext uri="{FF2B5EF4-FFF2-40B4-BE49-F238E27FC236}">
                <a16:creationId xmlns:a16="http://schemas.microsoft.com/office/drawing/2014/main" id="{CF61D508-5ADB-85A0-C55A-A34AD3B36759}"/>
              </a:ext>
            </a:extLst>
          </p:cNvPr>
          <p:cNvSpPr>
            <a:spLocks noGrp="1"/>
          </p:cNvSpPr>
          <p:nvPr>
            <p:ph type="ftr" sz="quarter" idx="11"/>
          </p:nvPr>
        </p:nvSpPr>
        <p:spPr/>
        <p:txBody>
          <a:bodyPr/>
          <a:lstStyle/>
          <a:p>
            <a:r>
              <a:rPr lang="en-US"/>
              <a:t>Navigating the Future of Learning </a:t>
            </a:r>
          </a:p>
        </p:txBody>
      </p:sp>
      <p:pic>
        <p:nvPicPr>
          <p:cNvPr id="11" name="Picture 10">
            <a:extLst>
              <a:ext uri="{FF2B5EF4-FFF2-40B4-BE49-F238E27FC236}">
                <a16:creationId xmlns:a16="http://schemas.microsoft.com/office/drawing/2014/main" id="{FA644B0F-9374-5EED-1FD8-9FA1CB2A7F9E}"/>
              </a:ext>
            </a:extLst>
          </p:cNvPr>
          <p:cNvPicPr>
            <a:picLocks noChangeAspect="1"/>
          </p:cNvPicPr>
          <p:nvPr/>
        </p:nvPicPr>
        <p:blipFill>
          <a:blip r:embed="rId4"/>
          <a:stretch>
            <a:fillRect/>
          </a:stretch>
        </p:blipFill>
        <p:spPr>
          <a:xfrm>
            <a:off x="6372014" y="1648876"/>
            <a:ext cx="4673840" cy="1949550"/>
          </a:xfrm>
          <a:prstGeom prst="rect">
            <a:avLst/>
          </a:prstGeom>
        </p:spPr>
      </p:pic>
      <p:pic>
        <p:nvPicPr>
          <p:cNvPr id="14" name="Picture 13">
            <a:extLst>
              <a:ext uri="{FF2B5EF4-FFF2-40B4-BE49-F238E27FC236}">
                <a16:creationId xmlns:a16="http://schemas.microsoft.com/office/drawing/2014/main" id="{B516538C-A1C9-20C7-4D50-3CC190033838}"/>
              </a:ext>
            </a:extLst>
          </p:cNvPr>
          <p:cNvPicPr>
            <a:picLocks noChangeAspect="1"/>
          </p:cNvPicPr>
          <p:nvPr/>
        </p:nvPicPr>
        <p:blipFill>
          <a:blip r:embed="rId5"/>
          <a:stretch>
            <a:fillRect/>
          </a:stretch>
        </p:blipFill>
        <p:spPr>
          <a:xfrm>
            <a:off x="6372014" y="4043890"/>
            <a:ext cx="4438878" cy="1866996"/>
          </a:xfrm>
          <a:prstGeom prst="rect">
            <a:avLst/>
          </a:prstGeom>
        </p:spPr>
      </p:pic>
      <p:pic>
        <p:nvPicPr>
          <p:cNvPr id="9" name="Picture 8">
            <a:extLst>
              <a:ext uri="{FF2B5EF4-FFF2-40B4-BE49-F238E27FC236}">
                <a16:creationId xmlns:a16="http://schemas.microsoft.com/office/drawing/2014/main" id="{F1AF49C1-F6A9-681A-3C49-198940ACDA13}"/>
              </a:ext>
            </a:extLst>
          </p:cNvPr>
          <p:cNvPicPr>
            <a:picLocks noChangeAspect="1"/>
          </p:cNvPicPr>
          <p:nvPr/>
        </p:nvPicPr>
        <p:blipFill>
          <a:blip r:embed="rId6"/>
          <a:stretch>
            <a:fillRect/>
          </a:stretch>
        </p:blipFill>
        <p:spPr>
          <a:xfrm>
            <a:off x="1680023" y="1417637"/>
            <a:ext cx="4349974" cy="4730993"/>
          </a:xfrm>
          <a:prstGeom prst="rect">
            <a:avLst/>
          </a:prstGeom>
        </p:spPr>
      </p:pic>
    </p:spTree>
    <p:extLst>
      <p:ext uri="{BB962C8B-B14F-4D97-AF65-F5344CB8AC3E}">
        <p14:creationId xmlns:p14="http://schemas.microsoft.com/office/powerpoint/2010/main" val="17850002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0AC01-0D1B-4670-B29D-784BF9417E6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F42AC56F-B988-068F-5073-41D324EA661F}"/>
              </a:ext>
            </a:extLst>
          </p:cNvPr>
          <p:cNvSpPr/>
          <p:nvPr/>
        </p:nvSpPr>
        <p:spPr>
          <a:xfrm>
            <a:off x="0" y="0"/>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C7ED88D-99A7-E7D0-D563-319B47D0A7A8}"/>
              </a:ext>
            </a:extLst>
          </p:cNvPr>
          <p:cNvSpPr/>
          <p:nvPr/>
        </p:nvSpPr>
        <p:spPr>
          <a:xfrm>
            <a:off x="565288" y="-1"/>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6D9703F-8E7B-39E7-D187-C45F9BE29396}"/>
              </a:ext>
            </a:extLst>
          </p:cNvPr>
          <p:cNvSpPr txBox="1"/>
          <p:nvPr/>
        </p:nvSpPr>
        <p:spPr>
          <a:xfrm>
            <a:off x="601006" y="42717"/>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3D524DBF-F0C3-D6F7-607C-D2D2CA1ED00A}"/>
              </a:ext>
            </a:extLst>
          </p:cNvPr>
          <p:cNvPicPr>
            <a:picLocks noChangeAspect="1"/>
          </p:cNvPicPr>
          <p:nvPr/>
        </p:nvPicPr>
        <p:blipFill>
          <a:blip r:embed="rId3"/>
          <a:stretch>
            <a:fillRect/>
          </a:stretch>
        </p:blipFill>
        <p:spPr>
          <a:xfrm>
            <a:off x="11202642" y="-205417"/>
            <a:ext cx="1217233" cy="1205327"/>
          </a:xfrm>
          <a:prstGeom prst="rect">
            <a:avLst/>
          </a:prstGeom>
        </p:spPr>
      </p:pic>
      <p:sp>
        <p:nvSpPr>
          <p:cNvPr id="2" name="Google Shape;149;p2">
            <a:extLst>
              <a:ext uri="{FF2B5EF4-FFF2-40B4-BE49-F238E27FC236}">
                <a16:creationId xmlns:a16="http://schemas.microsoft.com/office/drawing/2014/main" id="{038532CF-66C3-65D3-7D34-1709FB126FDA}"/>
              </a:ext>
            </a:extLst>
          </p:cNvPr>
          <p:cNvSpPr txBox="1">
            <a:spLocks noGrp="1"/>
          </p:cNvSpPr>
          <p:nvPr/>
        </p:nvSpPr>
        <p:spPr>
          <a:xfrm>
            <a:off x="1593436" y="136526"/>
            <a:ext cx="9782801" cy="1239837"/>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1800"/>
              <a:buFont typeface="Arial"/>
              <a:buNone/>
              <a:defRPr sz="36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lvl="0" indent="0" algn="l" rtl="0">
              <a:lnSpc>
                <a:spcPct val="90000"/>
              </a:lnSpc>
              <a:spcBef>
                <a:spcPts val="0"/>
              </a:spcBef>
              <a:spcAft>
                <a:spcPts val="0"/>
              </a:spcAft>
              <a:buClr>
                <a:srgbClr val="343F49"/>
              </a:buClr>
              <a:buSzPts val="3600"/>
              <a:buFont typeface="Arial"/>
              <a:buNone/>
            </a:pPr>
            <a:r>
              <a:rPr lang="en-US" sz="4000" b="1" dirty="0">
                <a:solidFill>
                  <a:schemeClr val="tx1"/>
                </a:solidFill>
              </a:rPr>
              <a:t>Fixed-Length Chunking</a:t>
            </a:r>
          </a:p>
        </p:txBody>
      </p:sp>
      <p:sp>
        <p:nvSpPr>
          <p:cNvPr id="4" name="Footer Placeholder 3">
            <a:extLst>
              <a:ext uri="{FF2B5EF4-FFF2-40B4-BE49-F238E27FC236}">
                <a16:creationId xmlns:a16="http://schemas.microsoft.com/office/drawing/2014/main" id="{CF61D508-5ADB-85A0-C55A-A34AD3B36759}"/>
              </a:ext>
            </a:extLst>
          </p:cNvPr>
          <p:cNvSpPr>
            <a:spLocks noGrp="1"/>
          </p:cNvSpPr>
          <p:nvPr>
            <p:ph type="ftr" sz="quarter" idx="11"/>
          </p:nvPr>
        </p:nvSpPr>
        <p:spPr>
          <a:xfrm>
            <a:off x="4038600" y="6356349"/>
            <a:ext cx="4114800" cy="365125"/>
          </a:xfrm>
        </p:spPr>
        <p:txBody>
          <a:bodyPr/>
          <a:lstStyle/>
          <a:p>
            <a:r>
              <a:rPr lang="en-US"/>
              <a:t>Navigating the Future of Learning </a:t>
            </a:r>
          </a:p>
        </p:txBody>
      </p:sp>
      <p:sp>
        <p:nvSpPr>
          <p:cNvPr id="14" name="TextBox 13">
            <a:extLst>
              <a:ext uri="{FF2B5EF4-FFF2-40B4-BE49-F238E27FC236}">
                <a16:creationId xmlns:a16="http://schemas.microsoft.com/office/drawing/2014/main" id="{7A169175-DD68-9EE0-269F-135A4AFE4D32}"/>
              </a:ext>
            </a:extLst>
          </p:cNvPr>
          <p:cNvSpPr txBox="1"/>
          <p:nvPr/>
        </p:nvSpPr>
        <p:spPr>
          <a:xfrm>
            <a:off x="2440180" y="1907949"/>
            <a:ext cx="8089311"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t>Description: </a:t>
            </a:r>
            <a:r>
              <a:rPr lang="en-US" sz="2400" dirty="0"/>
              <a:t>Splits text into chunks of a predetermined number of words, characters, or bytes.</a:t>
            </a:r>
            <a:endParaRPr lang="en-US" sz="2400" b="1" dirty="0"/>
          </a:p>
          <a:p>
            <a:endParaRPr lang="en-US" sz="2400" b="1" dirty="0"/>
          </a:p>
          <a:p>
            <a:r>
              <a:rPr lang="en-US" sz="2400" b="1" dirty="0"/>
              <a:t>Example Use Case: </a:t>
            </a:r>
            <a:r>
              <a:rPr lang="en-US" sz="2400" dirty="0"/>
              <a:t>Analyzing social media posts for sentiment analysis.</a:t>
            </a:r>
            <a:endParaRPr lang="en-US" sz="2400" b="1" dirty="0"/>
          </a:p>
          <a:p>
            <a:endParaRPr lang="en-US" sz="2400" b="1" dirty="0"/>
          </a:p>
          <a:p>
            <a:r>
              <a:rPr lang="en-US" sz="2400" b="1" dirty="0"/>
              <a:t>Advantages: </a:t>
            </a:r>
            <a:r>
              <a:rPr lang="en-US" sz="2400" dirty="0"/>
              <a:t>Simplicity and uniformity in chunk size.</a:t>
            </a:r>
            <a:endParaRPr lang="en-US" sz="2400" b="1" dirty="0"/>
          </a:p>
          <a:p>
            <a:endParaRPr lang="en-US" sz="2400" b="1" dirty="0"/>
          </a:p>
          <a:p>
            <a:r>
              <a:rPr lang="en-US" sz="2400" b="1" dirty="0"/>
              <a:t>Disadvantages: </a:t>
            </a:r>
            <a:r>
              <a:rPr lang="en-US" sz="2400" dirty="0"/>
              <a:t>Potential context loss, as chunks may end mid-sentence or mid-thought.</a:t>
            </a:r>
          </a:p>
          <a:p>
            <a:endParaRPr lang="en-US" sz="2400" dirty="0"/>
          </a:p>
        </p:txBody>
      </p:sp>
    </p:spTree>
    <p:extLst>
      <p:ext uri="{BB962C8B-B14F-4D97-AF65-F5344CB8AC3E}">
        <p14:creationId xmlns:p14="http://schemas.microsoft.com/office/powerpoint/2010/main" val="46993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0AC01-0D1B-4670-B29D-784BF9417E6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F42AC56F-B988-068F-5073-41D324EA661F}"/>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C7ED88D-99A7-E7D0-D563-319B47D0A7A8}"/>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6D9703F-8E7B-39E7-D187-C45F9BE29396}"/>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3D524DBF-F0C3-D6F7-607C-D2D2CA1ED00A}"/>
              </a:ext>
            </a:extLst>
          </p:cNvPr>
          <p:cNvPicPr>
            <a:picLocks noChangeAspect="1"/>
          </p:cNvPicPr>
          <p:nvPr/>
        </p:nvPicPr>
        <p:blipFill>
          <a:blip r:embed="rId3"/>
          <a:stretch>
            <a:fillRect/>
          </a:stretch>
        </p:blipFill>
        <p:spPr>
          <a:xfrm>
            <a:off x="11202642" y="-205416"/>
            <a:ext cx="1217233" cy="1205327"/>
          </a:xfrm>
          <a:prstGeom prst="rect">
            <a:avLst/>
          </a:prstGeom>
        </p:spPr>
      </p:pic>
      <p:sp>
        <p:nvSpPr>
          <p:cNvPr id="2" name="Google Shape;149;p2">
            <a:extLst>
              <a:ext uri="{FF2B5EF4-FFF2-40B4-BE49-F238E27FC236}">
                <a16:creationId xmlns:a16="http://schemas.microsoft.com/office/drawing/2014/main" id="{038532CF-66C3-65D3-7D34-1709FB126FDA}"/>
              </a:ext>
            </a:extLst>
          </p:cNvPr>
          <p:cNvSpPr txBox="1">
            <a:spLocks noGrp="1"/>
          </p:cNvSpPr>
          <p:nvPr/>
        </p:nvSpPr>
        <p:spPr>
          <a:xfrm>
            <a:off x="1593436" y="177800"/>
            <a:ext cx="9782801" cy="1239837"/>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1800"/>
              <a:buFont typeface="Arial"/>
              <a:buNone/>
              <a:defRPr sz="36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lvl="0" indent="0" algn="l" rtl="0">
              <a:lnSpc>
                <a:spcPct val="90000"/>
              </a:lnSpc>
              <a:spcBef>
                <a:spcPts val="0"/>
              </a:spcBef>
              <a:spcAft>
                <a:spcPts val="0"/>
              </a:spcAft>
              <a:buClr>
                <a:srgbClr val="343F49"/>
              </a:buClr>
              <a:buSzPts val="3600"/>
              <a:buFont typeface="Arial"/>
              <a:buNone/>
            </a:pPr>
            <a:r>
              <a:rPr lang="en-US" sz="4000" b="1" dirty="0">
                <a:solidFill>
                  <a:schemeClr val="tx1"/>
                </a:solidFill>
              </a:rPr>
              <a:t>Example: Sentence Chunking:</a:t>
            </a:r>
          </a:p>
        </p:txBody>
      </p:sp>
      <p:sp>
        <p:nvSpPr>
          <p:cNvPr id="4" name="Footer Placeholder 3">
            <a:extLst>
              <a:ext uri="{FF2B5EF4-FFF2-40B4-BE49-F238E27FC236}">
                <a16:creationId xmlns:a16="http://schemas.microsoft.com/office/drawing/2014/main" id="{CF61D508-5ADB-85A0-C55A-A34AD3B36759}"/>
              </a:ext>
            </a:extLst>
          </p:cNvPr>
          <p:cNvSpPr>
            <a:spLocks noGrp="1"/>
          </p:cNvSpPr>
          <p:nvPr>
            <p:ph type="ftr" sz="quarter" idx="11"/>
          </p:nvPr>
        </p:nvSpPr>
        <p:spPr/>
        <p:txBody>
          <a:bodyPr/>
          <a:lstStyle/>
          <a:p>
            <a:r>
              <a:rPr lang="en-US"/>
              <a:t>Navigating the Future of Learning </a:t>
            </a:r>
          </a:p>
        </p:txBody>
      </p:sp>
      <p:pic>
        <p:nvPicPr>
          <p:cNvPr id="9" name="Picture 8">
            <a:extLst>
              <a:ext uri="{FF2B5EF4-FFF2-40B4-BE49-F238E27FC236}">
                <a16:creationId xmlns:a16="http://schemas.microsoft.com/office/drawing/2014/main" id="{F9944E2A-884B-2393-42EA-167BE4E502F2}"/>
              </a:ext>
            </a:extLst>
          </p:cNvPr>
          <p:cNvPicPr>
            <a:picLocks noChangeAspect="1"/>
          </p:cNvPicPr>
          <p:nvPr/>
        </p:nvPicPr>
        <p:blipFill>
          <a:blip r:embed="rId4"/>
          <a:stretch>
            <a:fillRect/>
          </a:stretch>
        </p:blipFill>
        <p:spPr>
          <a:xfrm>
            <a:off x="6096000" y="1800852"/>
            <a:ext cx="5844526" cy="1058443"/>
          </a:xfrm>
          <a:prstGeom prst="rect">
            <a:avLst/>
          </a:prstGeom>
        </p:spPr>
      </p:pic>
      <p:pic>
        <p:nvPicPr>
          <p:cNvPr id="16" name="Picture 15">
            <a:extLst>
              <a:ext uri="{FF2B5EF4-FFF2-40B4-BE49-F238E27FC236}">
                <a16:creationId xmlns:a16="http://schemas.microsoft.com/office/drawing/2014/main" id="{5901AE1E-745C-C07D-6BB8-6AE37ABAACCC}"/>
              </a:ext>
            </a:extLst>
          </p:cNvPr>
          <p:cNvPicPr>
            <a:picLocks noChangeAspect="1"/>
          </p:cNvPicPr>
          <p:nvPr/>
        </p:nvPicPr>
        <p:blipFill>
          <a:blip r:embed="rId5"/>
          <a:stretch>
            <a:fillRect/>
          </a:stretch>
        </p:blipFill>
        <p:spPr>
          <a:xfrm>
            <a:off x="6096000" y="3602141"/>
            <a:ext cx="6062590" cy="569704"/>
          </a:xfrm>
          <a:prstGeom prst="rect">
            <a:avLst/>
          </a:prstGeom>
        </p:spPr>
      </p:pic>
      <p:pic>
        <p:nvPicPr>
          <p:cNvPr id="18" name="Picture 17">
            <a:extLst>
              <a:ext uri="{FF2B5EF4-FFF2-40B4-BE49-F238E27FC236}">
                <a16:creationId xmlns:a16="http://schemas.microsoft.com/office/drawing/2014/main" id="{F877E33A-A74B-594B-A0DB-F0A60660DB64}"/>
              </a:ext>
            </a:extLst>
          </p:cNvPr>
          <p:cNvPicPr>
            <a:picLocks noChangeAspect="1"/>
          </p:cNvPicPr>
          <p:nvPr/>
        </p:nvPicPr>
        <p:blipFill>
          <a:blip r:embed="rId6"/>
          <a:stretch>
            <a:fillRect/>
          </a:stretch>
        </p:blipFill>
        <p:spPr>
          <a:xfrm>
            <a:off x="6096000" y="4872339"/>
            <a:ext cx="5844526" cy="693573"/>
          </a:xfrm>
          <a:prstGeom prst="rect">
            <a:avLst/>
          </a:prstGeom>
        </p:spPr>
      </p:pic>
      <p:pic>
        <p:nvPicPr>
          <p:cNvPr id="20" name="Picture 19">
            <a:extLst>
              <a:ext uri="{FF2B5EF4-FFF2-40B4-BE49-F238E27FC236}">
                <a16:creationId xmlns:a16="http://schemas.microsoft.com/office/drawing/2014/main" id="{AAC229EB-11D7-BFD1-EC15-AB4539F2DE54}"/>
              </a:ext>
            </a:extLst>
          </p:cNvPr>
          <p:cNvPicPr>
            <a:picLocks noChangeAspect="1"/>
          </p:cNvPicPr>
          <p:nvPr/>
        </p:nvPicPr>
        <p:blipFill>
          <a:blip r:embed="rId7"/>
          <a:stretch>
            <a:fillRect/>
          </a:stretch>
        </p:blipFill>
        <p:spPr>
          <a:xfrm>
            <a:off x="1593436" y="1625357"/>
            <a:ext cx="4349974" cy="4730993"/>
          </a:xfrm>
          <a:prstGeom prst="rect">
            <a:avLst/>
          </a:prstGeom>
        </p:spPr>
      </p:pic>
    </p:spTree>
    <p:extLst>
      <p:ext uri="{BB962C8B-B14F-4D97-AF65-F5344CB8AC3E}">
        <p14:creationId xmlns:p14="http://schemas.microsoft.com/office/powerpoint/2010/main" val="749834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0AC01-0D1B-4670-B29D-784BF9417E6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F42AC56F-B988-068F-5073-41D324EA661F}"/>
              </a:ext>
            </a:extLst>
          </p:cNvPr>
          <p:cNvSpPr/>
          <p:nvPr/>
        </p:nvSpPr>
        <p:spPr>
          <a:xfrm>
            <a:off x="0" y="0"/>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C7ED88D-99A7-E7D0-D563-319B47D0A7A8}"/>
              </a:ext>
            </a:extLst>
          </p:cNvPr>
          <p:cNvSpPr/>
          <p:nvPr/>
        </p:nvSpPr>
        <p:spPr>
          <a:xfrm>
            <a:off x="565288" y="-1"/>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6D9703F-8E7B-39E7-D187-C45F9BE29396}"/>
              </a:ext>
            </a:extLst>
          </p:cNvPr>
          <p:cNvSpPr txBox="1"/>
          <p:nvPr/>
        </p:nvSpPr>
        <p:spPr>
          <a:xfrm>
            <a:off x="601006" y="42717"/>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3D524DBF-F0C3-D6F7-607C-D2D2CA1ED00A}"/>
              </a:ext>
            </a:extLst>
          </p:cNvPr>
          <p:cNvPicPr>
            <a:picLocks noChangeAspect="1"/>
          </p:cNvPicPr>
          <p:nvPr/>
        </p:nvPicPr>
        <p:blipFill>
          <a:blip r:embed="rId3"/>
          <a:stretch>
            <a:fillRect/>
          </a:stretch>
        </p:blipFill>
        <p:spPr>
          <a:xfrm>
            <a:off x="11202642" y="-205417"/>
            <a:ext cx="1217233" cy="1205327"/>
          </a:xfrm>
          <a:prstGeom prst="rect">
            <a:avLst/>
          </a:prstGeom>
        </p:spPr>
      </p:pic>
      <p:sp>
        <p:nvSpPr>
          <p:cNvPr id="2" name="Google Shape;149;p2">
            <a:extLst>
              <a:ext uri="{FF2B5EF4-FFF2-40B4-BE49-F238E27FC236}">
                <a16:creationId xmlns:a16="http://schemas.microsoft.com/office/drawing/2014/main" id="{038532CF-66C3-65D3-7D34-1709FB126FDA}"/>
              </a:ext>
            </a:extLst>
          </p:cNvPr>
          <p:cNvSpPr txBox="1">
            <a:spLocks noGrp="1"/>
          </p:cNvSpPr>
          <p:nvPr/>
        </p:nvSpPr>
        <p:spPr>
          <a:xfrm>
            <a:off x="1593436" y="136526"/>
            <a:ext cx="9782801" cy="1239837"/>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1800"/>
              <a:buFont typeface="Arial"/>
              <a:buNone/>
              <a:defRPr sz="36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lvl="0" indent="0" algn="l" rtl="0">
              <a:lnSpc>
                <a:spcPct val="90000"/>
              </a:lnSpc>
              <a:spcBef>
                <a:spcPts val="0"/>
              </a:spcBef>
              <a:spcAft>
                <a:spcPts val="0"/>
              </a:spcAft>
              <a:buClr>
                <a:srgbClr val="343F49"/>
              </a:buClr>
              <a:buSzPts val="3600"/>
              <a:buFont typeface="Arial"/>
              <a:buNone/>
            </a:pPr>
            <a:r>
              <a:rPr lang="en-US" sz="4000" b="1" dirty="0">
                <a:solidFill>
                  <a:schemeClr val="tx1"/>
                </a:solidFill>
              </a:rPr>
              <a:t>Sentence or Paragraph Chunking</a:t>
            </a:r>
          </a:p>
        </p:txBody>
      </p:sp>
      <p:sp>
        <p:nvSpPr>
          <p:cNvPr id="4" name="Footer Placeholder 3">
            <a:extLst>
              <a:ext uri="{FF2B5EF4-FFF2-40B4-BE49-F238E27FC236}">
                <a16:creationId xmlns:a16="http://schemas.microsoft.com/office/drawing/2014/main" id="{CF61D508-5ADB-85A0-C55A-A34AD3B36759}"/>
              </a:ext>
            </a:extLst>
          </p:cNvPr>
          <p:cNvSpPr>
            <a:spLocks noGrp="1"/>
          </p:cNvSpPr>
          <p:nvPr>
            <p:ph type="ftr" sz="quarter" idx="11"/>
          </p:nvPr>
        </p:nvSpPr>
        <p:spPr>
          <a:xfrm>
            <a:off x="4038600" y="6356349"/>
            <a:ext cx="4114800" cy="365125"/>
          </a:xfrm>
        </p:spPr>
        <p:txBody>
          <a:bodyPr/>
          <a:lstStyle/>
          <a:p>
            <a:r>
              <a:rPr lang="en-US"/>
              <a:t>Navigating the Future of Learning </a:t>
            </a:r>
          </a:p>
        </p:txBody>
      </p:sp>
      <p:sp>
        <p:nvSpPr>
          <p:cNvPr id="14" name="TextBox 13">
            <a:extLst>
              <a:ext uri="{FF2B5EF4-FFF2-40B4-BE49-F238E27FC236}">
                <a16:creationId xmlns:a16="http://schemas.microsoft.com/office/drawing/2014/main" id="{7A169175-DD68-9EE0-269F-135A4AFE4D32}"/>
              </a:ext>
            </a:extLst>
          </p:cNvPr>
          <p:cNvSpPr txBox="1"/>
          <p:nvPr/>
        </p:nvSpPr>
        <p:spPr>
          <a:xfrm>
            <a:off x="2341806" y="1718306"/>
            <a:ext cx="8286060"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t>Description: </a:t>
            </a:r>
            <a:r>
              <a:rPr lang="en-US" sz="2400" dirty="0"/>
              <a:t>Breaks text into chunks based on natural language structures like sentences or paragraphs.</a:t>
            </a:r>
          </a:p>
          <a:p>
            <a:endParaRPr lang="en-US" sz="2400" b="1" dirty="0"/>
          </a:p>
          <a:p>
            <a:r>
              <a:rPr lang="en-US" sz="2400" b="1" dirty="0"/>
              <a:t>Example Use Case:</a:t>
            </a:r>
            <a:r>
              <a:rPr lang="en-US" sz="2400" dirty="0"/>
              <a:t> Document summarization or content analysis tasks, such as processing news articles or academic papers.</a:t>
            </a:r>
          </a:p>
          <a:p>
            <a:endParaRPr lang="en-US" sz="2400" b="1" dirty="0"/>
          </a:p>
          <a:p>
            <a:r>
              <a:rPr lang="en-US" sz="2400" b="1" dirty="0"/>
              <a:t>Advantages:</a:t>
            </a:r>
            <a:r>
              <a:rPr lang="en-US" sz="2400" dirty="0"/>
              <a:t> Maintains linguistic integrity, keeping sentences and paragraphs intact.</a:t>
            </a:r>
          </a:p>
          <a:p>
            <a:endParaRPr lang="en-US" sz="2400" b="1" dirty="0"/>
          </a:p>
          <a:p>
            <a:r>
              <a:rPr lang="en-US" sz="2400" b="1" dirty="0"/>
              <a:t>Disadvantages: </a:t>
            </a:r>
            <a:r>
              <a:rPr lang="en-US" sz="2400" dirty="0"/>
              <a:t>variable chunk sizes which can be challenging to manage in some models.</a:t>
            </a:r>
            <a:endParaRPr lang="en-US" sz="2400" dirty="0">
              <a:ea typeface="Calibri"/>
              <a:cs typeface="Calibri"/>
            </a:endParaRPr>
          </a:p>
        </p:txBody>
      </p:sp>
    </p:spTree>
    <p:extLst>
      <p:ext uri="{BB962C8B-B14F-4D97-AF65-F5344CB8AC3E}">
        <p14:creationId xmlns:p14="http://schemas.microsoft.com/office/powerpoint/2010/main" val="1562821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0AC01-0D1B-4670-B29D-784BF9417E6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F42AC56F-B988-068F-5073-41D324EA661F}"/>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C7ED88D-99A7-E7D0-D563-319B47D0A7A8}"/>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6D9703F-8E7B-39E7-D187-C45F9BE29396}"/>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3D524DBF-F0C3-D6F7-607C-D2D2CA1ED00A}"/>
              </a:ext>
            </a:extLst>
          </p:cNvPr>
          <p:cNvPicPr>
            <a:picLocks noChangeAspect="1"/>
          </p:cNvPicPr>
          <p:nvPr/>
        </p:nvPicPr>
        <p:blipFill>
          <a:blip r:embed="rId3"/>
          <a:stretch>
            <a:fillRect/>
          </a:stretch>
        </p:blipFill>
        <p:spPr>
          <a:xfrm>
            <a:off x="11202642" y="-205416"/>
            <a:ext cx="1217233" cy="1205327"/>
          </a:xfrm>
          <a:prstGeom prst="rect">
            <a:avLst/>
          </a:prstGeom>
        </p:spPr>
      </p:pic>
      <p:sp>
        <p:nvSpPr>
          <p:cNvPr id="2" name="Google Shape;149;p2">
            <a:extLst>
              <a:ext uri="{FF2B5EF4-FFF2-40B4-BE49-F238E27FC236}">
                <a16:creationId xmlns:a16="http://schemas.microsoft.com/office/drawing/2014/main" id="{038532CF-66C3-65D3-7D34-1709FB126FDA}"/>
              </a:ext>
            </a:extLst>
          </p:cNvPr>
          <p:cNvSpPr txBox="1">
            <a:spLocks noGrp="1"/>
          </p:cNvSpPr>
          <p:nvPr/>
        </p:nvSpPr>
        <p:spPr>
          <a:xfrm>
            <a:off x="1593436" y="177800"/>
            <a:ext cx="9782801" cy="1239837"/>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1800"/>
              <a:buFont typeface="Arial"/>
              <a:buNone/>
              <a:defRPr sz="36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lvl="0" indent="0" algn="l" rtl="0">
              <a:lnSpc>
                <a:spcPct val="90000"/>
              </a:lnSpc>
              <a:spcBef>
                <a:spcPts val="0"/>
              </a:spcBef>
              <a:spcAft>
                <a:spcPts val="0"/>
              </a:spcAft>
              <a:buClr>
                <a:srgbClr val="343F49"/>
              </a:buClr>
              <a:buSzPts val="3600"/>
              <a:buFont typeface="Arial"/>
              <a:buNone/>
            </a:pPr>
            <a:r>
              <a:rPr lang="en-US" sz="4000" b="1" dirty="0">
                <a:solidFill>
                  <a:schemeClr val="tx1"/>
                </a:solidFill>
              </a:rPr>
              <a:t>Example: Page-based Chunking:</a:t>
            </a:r>
          </a:p>
        </p:txBody>
      </p:sp>
      <p:sp>
        <p:nvSpPr>
          <p:cNvPr id="4" name="Footer Placeholder 3">
            <a:extLst>
              <a:ext uri="{FF2B5EF4-FFF2-40B4-BE49-F238E27FC236}">
                <a16:creationId xmlns:a16="http://schemas.microsoft.com/office/drawing/2014/main" id="{CF61D508-5ADB-85A0-C55A-A34AD3B36759}"/>
              </a:ext>
            </a:extLst>
          </p:cNvPr>
          <p:cNvSpPr>
            <a:spLocks noGrp="1"/>
          </p:cNvSpPr>
          <p:nvPr>
            <p:ph type="ftr" sz="quarter" idx="11"/>
          </p:nvPr>
        </p:nvSpPr>
        <p:spPr/>
        <p:txBody>
          <a:bodyPr/>
          <a:lstStyle/>
          <a:p>
            <a:r>
              <a:rPr lang="en-US"/>
              <a:t>Navigating the Future of Learning </a:t>
            </a:r>
          </a:p>
        </p:txBody>
      </p:sp>
      <p:pic>
        <p:nvPicPr>
          <p:cNvPr id="15" name="Picture 14">
            <a:extLst>
              <a:ext uri="{FF2B5EF4-FFF2-40B4-BE49-F238E27FC236}">
                <a16:creationId xmlns:a16="http://schemas.microsoft.com/office/drawing/2014/main" id="{BFC6DB80-24E0-66A9-01E0-979A67A74225}"/>
              </a:ext>
            </a:extLst>
          </p:cNvPr>
          <p:cNvPicPr>
            <a:picLocks noChangeAspect="1"/>
          </p:cNvPicPr>
          <p:nvPr/>
        </p:nvPicPr>
        <p:blipFill>
          <a:blip r:embed="rId4"/>
          <a:stretch>
            <a:fillRect/>
          </a:stretch>
        </p:blipFill>
        <p:spPr>
          <a:xfrm>
            <a:off x="7815946" y="1417637"/>
            <a:ext cx="2921150" cy="4559534"/>
          </a:xfrm>
          <a:prstGeom prst="rect">
            <a:avLst/>
          </a:prstGeom>
        </p:spPr>
      </p:pic>
      <p:pic>
        <p:nvPicPr>
          <p:cNvPr id="17" name="Picture 16">
            <a:extLst>
              <a:ext uri="{FF2B5EF4-FFF2-40B4-BE49-F238E27FC236}">
                <a16:creationId xmlns:a16="http://schemas.microsoft.com/office/drawing/2014/main" id="{74672C69-E07C-B481-E900-B7CADA2D7A1F}"/>
              </a:ext>
            </a:extLst>
          </p:cNvPr>
          <p:cNvPicPr>
            <a:picLocks noChangeAspect="1"/>
          </p:cNvPicPr>
          <p:nvPr/>
        </p:nvPicPr>
        <p:blipFill>
          <a:blip r:embed="rId5"/>
          <a:stretch>
            <a:fillRect/>
          </a:stretch>
        </p:blipFill>
        <p:spPr>
          <a:xfrm>
            <a:off x="2134862" y="1521497"/>
            <a:ext cx="4349974" cy="4730993"/>
          </a:xfrm>
          <a:prstGeom prst="rect">
            <a:avLst/>
          </a:prstGeom>
        </p:spPr>
      </p:pic>
    </p:spTree>
    <p:extLst>
      <p:ext uri="{BB962C8B-B14F-4D97-AF65-F5344CB8AC3E}">
        <p14:creationId xmlns:p14="http://schemas.microsoft.com/office/powerpoint/2010/main" val="4171024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0AC01-0D1B-4670-B29D-784BF9417E6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F42AC56F-B988-068F-5073-41D324EA661F}"/>
              </a:ext>
            </a:extLst>
          </p:cNvPr>
          <p:cNvSpPr/>
          <p:nvPr/>
        </p:nvSpPr>
        <p:spPr>
          <a:xfrm>
            <a:off x="0" y="0"/>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C7ED88D-99A7-E7D0-D563-319B47D0A7A8}"/>
              </a:ext>
            </a:extLst>
          </p:cNvPr>
          <p:cNvSpPr/>
          <p:nvPr/>
        </p:nvSpPr>
        <p:spPr>
          <a:xfrm>
            <a:off x="565288" y="-1"/>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6D9703F-8E7B-39E7-D187-C45F9BE29396}"/>
              </a:ext>
            </a:extLst>
          </p:cNvPr>
          <p:cNvSpPr txBox="1"/>
          <p:nvPr/>
        </p:nvSpPr>
        <p:spPr>
          <a:xfrm>
            <a:off x="601006" y="42717"/>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3D524DBF-F0C3-D6F7-607C-D2D2CA1ED00A}"/>
              </a:ext>
            </a:extLst>
          </p:cNvPr>
          <p:cNvPicPr>
            <a:picLocks noChangeAspect="1"/>
          </p:cNvPicPr>
          <p:nvPr/>
        </p:nvPicPr>
        <p:blipFill>
          <a:blip r:embed="rId3"/>
          <a:stretch>
            <a:fillRect/>
          </a:stretch>
        </p:blipFill>
        <p:spPr>
          <a:xfrm>
            <a:off x="11202642" y="-205417"/>
            <a:ext cx="1217233" cy="1205327"/>
          </a:xfrm>
          <a:prstGeom prst="rect">
            <a:avLst/>
          </a:prstGeom>
        </p:spPr>
      </p:pic>
      <p:sp>
        <p:nvSpPr>
          <p:cNvPr id="2" name="Google Shape;149;p2">
            <a:extLst>
              <a:ext uri="{FF2B5EF4-FFF2-40B4-BE49-F238E27FC236}">
                <a16:creationId xmlns:a16="http://schemas.microsoft.com/office/drawing/2014/main" id="{038532CF-66C3-65D3-7D34-1709FB126FDA}"/>
              </a:ext>
            </a:extLst>
          </p:cNvPr>
          <p:cNvSpPr txBox="1">
            <a:spLocks noGrp="1"/>
          </p:cNvSpPr>
          <p:nvPr/>
        </p:nvSpPr>
        <p:spPr>
          <a:xfrm>
            <a:off x="1593436" y="136526"/>
            <a:ext cx="9782801" cy="1239837"/>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1800"/>
              <a:buFont typeface="Arial"/>
              <a:buNone/>
              <a:defRPr sz="36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lvl="0" indent="0" algn="l" rtl="0">
              <a:lnSpc>
                <a:spcPct val="90000"/>
              </a:lnSpc>
              <a:spcBef>
                <a:spcPts val="0"/>
              </a:spcBef>
              <a:spcAft>
                <a:spcPts val="0"/>
              </a:spcAft>
              <a:buClr>
                <a:srgbClr val="343F49"/>
              </a:buClr>
              <a:buSzPts val="3600"/>
              <a:buFont typeface="Arial"/>
              <a:buNone/>
            </a:pPr>
            <a:r>
              <a:rPr lang="en-US" sz="4000" b="1" dirty="0">
                <a:solidFill>
                  <a:schemeClr val="tx1"/>
                </a:solidFill>
              </a:rPr>
              <a:t>Page-based Chunking</a:t>
            </a:r>
          </a:p>
        </p:txBody>
      </p:sp>
      <p:sp>
        <p:nvSpPr>
          <p:cNvPr id="4" name="Footer Placeholder 3">
            <a:extLst>
              <a:ext uri="{FF2B5EF4-FFF2-40B4-BE49-F238E27FC236}">
                <a16:creationId xmlns:a16="http://schemas.microsoft.com/office/drawing/2014/main" id="{CF61D508-5ADB-85A0-C55A-A34AD3B36759}"/>
              </a:ext>
            </a:extLst>
          </p:cNvPr>
          <p:cNvSpPr>
            <a:spLocks noGrp="1"/>
          </p:cNvSpPr>
          <p:nvPr>
            <p:ph type="ftr" sz="quarter" idx="11"/>
          </p:nvPr>
        </p:nvSpPr>
        <p:spPr>
          <a:xfrm>
            <a:off x="4038600" y="6356349"/>
            <a:ext cx="4114800" cy="365125"/>
          </a:xfrm>
        </p:spPr>
        <p:txBody>
          <a:bodyPr/>
          <a:lstStyle/>
          <a:p>
            <a:r>
              <a:rPr lang="en-US"/>
              <a:t>Navigating the Future of Learning </a:t>
            </a:r>
          </a:p>
        </p:txBody>
      </p:sp>
      <p:sp>
        <p:nvSpPr>
          <p:cNvPr id="14" name="TextBox 13">
            <a:extLst>
              <a:ext uri="{FF2B5EF4-FFF2-40B4-BE49-F238E27FC236}">
                <a16:creationId xmlns:a16="http://schemas.microsoft.com/office/drawing/2014/main" id="{7A169175-DD68-9EE0-269F-135A4AFE4D32}"/>
              </a:ext>
            </a:extLst>
          </p:cNvPr>
          <p:cNvSpPr txBox="1"/>
          <p:nvPr/>
        </p:nvSpPr>
        <p:spPr>
          <a:xfrm>
            <a:off x="1889725" y="1462702"/>
            <a:ext cx="9190222"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t>Description: </a:t>
            </a:r>
            <a:r>
              <a:rPr lang="en-US" sz="2400" dirty="0"/>
              <a:t>Dividing a PDF document into distinct pages to facilitate focused text processing and analysis at the page level.</a:t>
            </a:r>
          </a:p>
          <a:p>
            <a:endParaRPr lang="en-US" sz="2400" b="1" dirty="0"/>
          </a:p>
          <a:p>
            <a:r>
              <a:rPr lang="en-US" sz="2400" b="1" dirty="0"/>
              <a:t>Example Use Case: </a:t>
            </a:r>
            <a:r>
              <a:rPr lang="en-US" sz="2400" dirty="0"/>
              <a:t>Complex tasks like document The summaries can then be combined to provide an overview of the entire document, making it easier for users to grasp the main points without having to read the entire content in detail.</a:t>
            </a:r>
          </a:p>
          <a:p>
            <a:endParaRPr lang="en-US" sz="2400" b="1" dirty="0"/>
          </a:p>
          <a:p>
            <a:r>
              <a:rPr lang="en-US" sz="2400" b="1" dirty="0"/>
              <a:t>Advantages: </a:t>
            </a:r>
            <a:r>
              <a:rPr lang="en-US" sz="2400" dirty="0"/>
              <a:t>By using this strategy we can enable parallel processing of individual pages.</a:t>
            </a:r>
          </a:p>
          <a:p>
            <a:endParaRPr lang="en-US" sz="2400" b="1" dirty="0"/>
          </a:p>
          <a:p>
            <a:r>
              <a:rPr lang="en-US" sz="2400" b="1" dirty="0"/>
              <a:t>Disadvantages:</a:t>
            </a:r>
            <a:r>
              <a:rPr lang="en-US" sz="2400" dirty="0"/>
              <a:t> In this strategy we may Loss Cross-Page relationship and another major disadvantage is Potential Context Disruption</a:t>
            </a:r>
            <a:endParaRPr lang="en-US" sz="2400" dirty="0">
              <a:ea typeface="Calibri"/>
              <a:cs typeface="Calibri"/>
            </a:endParaRPr>
          </a:p>
        </p:txBody>
      </p:sp>
    </p:spTree>
    <p:extLst>
      <p:ext uri="{BB962C8B-B14F-4D97-AF65-F5344CB8AC3E}">
        <p14:creationId xmlns:p14="http://schemas.microsoft.com/office/powerpoint/2010/main" val="42289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93965-B794-0D3F-19B2-6E5CEF59071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929A6F4B-4B22-0928-2DBA-1E63C9DE5B47}"/>
              </a:ext>
            </a:extLst>
          </p:cNvPr>
          <p:cNvSpPr/>
          <p:nvPr/>
        </p:nvSpPr>
        <p:spPr>
          <a:xfrm>
            <a:off x="0" y="1"/>
            <a:ext cx="1948169"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745C555-155A-8408-E6E3-22A172F35158}"/>
              </a:ext>
            </a:extLst>
          </p:cNvPr>
          <p:cNvSpPr txBox="1"/>
          <p:nvPr/>
        </p:nvSpPr>
        <p:spPr>
          <a:xfrm>
            <a:off x="601006" y="42718"/>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sp>
        <p:nvSpPr>
          <p:cNvPr id="9" name="Rectangle 8">
            <a:extLst>
              <a:ext uri="{FF2B5EF4-FFF2-40B4-BE49-F238E27FC236}">
                <a16:creationId xmlns:a16="http://schemas.microsoft.com/office/drawing/2014/main" id="{2462335E-6BA0-9E39-D941-3E40EF2A0890}"/>
              </a:ext>
            </a:extLst>
          </p:cNvPr>
          <p:cNvSpPr/>
          <p:nvPr/>
        </p:nvSpPr>
        <p:spPr>
          <a:xfrm>
            <a:off x="0" y="5572125"/>
            <a:ext cx="12187542" cy="1285876"/>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352634E-F25A-906D-E090-61E107EA9685}"/>
              </a:ext>
            </a:extLst>
          </p:cNvPr>
          <p:cNvSpPr/>
          <p:nvPr/>
        </p:nvSpPr>
        <p:spPr>
          <a:xfrm>
            <a:off x="-260" y="5572124"/>
            <a:ext cx="12193758" cy="58340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78D711A-98A9-0CA9-87DC-706B4F2660DA}"/>
              </a:ext>
            </a:extLst>
          </p:cNvPr>
          <p:cNvSpPr/>
          <p:nvPr/>
        </p:nvSpPr>
        <p:spPr>
          <a:xfrm>
            <a:off x="1291568" y="-1"/>
            <a:ext cx="656603"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3863E5A6-EF6F-E241-ED54-B76BF0108961}"/>
              </a:ext>
            </a:extLst>
          </p:cNvPr>
          <p:cNvSpPr txBox="1"/>
          <p:nvPr/>
        </p:nvSpPr>
        <p:spPr>
          <a:xfrm>
            <a:off x="1396344" y="5505306"/>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sp>
        <p:nvSpPr>
          <p:cNvPr id="15" name="Google Shape;143;p1">
            <a:extLst>
              <a:ext uri="{FF2B5EF4-FFF2-40B4-BE49-F238E27FC236}">
                <a16:creationId xmlns:a16="http://schemas.microsoft.com/office/drawing/2014/main" id="{E4949A97-DC03-56A5-2E5A-3DD3913AA0EF}"/>
              </a:ext>
            </a:extLst>
          </p:cNvPr>
          <p:cNvSpPr txBox="1">
            <a:spLocks noGrp="1"/>
          </p:cNvSpPr>
          <p:nvPr/>
        </p:nvSpPr>
        <p:spPr>
          <a:xfrm>
            <a:off x="2187369" y="1600200"/>
            <a:ext cx="9903831" cy="2680127"/>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5400"/>
              <a:buFont typeface="Arial"/>
              <a:buNone/>
              <a:defRPr sz="54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b="1" dirty="0">
                <a:solidFill>
                  <a:schemeClr val="tx1"/>
                </a:solidFill>
              </a:rPr>
              <a:t>Generative AI Cohort April 2024</a:t>
            </a:r>
            <a:endParaRPr b="1" dirty="0">
              <a:solidFill>
                <a:schemeClr val="tx1"/>
              </a:solidFill>
            </a:endParaRPr>
          </a:p>
        </p:txBody>
      </p:sp>
      <p:pic>
        <p:nvPicPr>
          <p:cNvPr id="4" name="Picture 3" descr="A logo with lines in a black background&#10;&#10;Description automatically generated">
            <a:extLst>
              <a:ext uri="{FF2B5EF4-FFF2-40B4-BE49-F238E27FC236}">
                <a16:creationId xmlns:a16="http://schemas.microsoft.com/office/drawing/2014/main" id="{B769A9BB-68EA-F9F6-0ECB-37D6968A9D6F}"/>
              </a:ext>
            </a:extLst>
          </p:cNvPr>
          <p:cNvPicPr>
            <a:picLocks noChangeAspect="1"/>
          </p:cNvPicPr>
          <p:nvPr/>
        </p:nvPicPr>
        <p:blipFill>
          <a:blip r:embed="rId2"/>
          <a:stretch>
            <a:fillRect/>
          </a:stretch>
        </p:blipFill>
        <p:spPr>
          <a:xfrm>
            <a:off x="11202642" y="-205416"/>
            <a:ext cx="1217233" cy="1205327"/>
          </a:xfrm>
          <a:prstGeom prst="rect">
            <a:avLst/>
          </a:prstGeom>
        </p:spPr>
      </p:pic>
      <p:sp>
        <p:nvSpPr>
          <p:cNvPr id="5" name="Footer Placeholder 4">
            <a:extLst>
              <a:ext uri="{FF2B5EF4-FFF2-40B4-BE49-F238E27FC236}">
                <a16:creationId xmlns:a16="http://schemas.microsoft.com/office/drawing/2014/main" id="{2D627D9A-CDBE-20A9-3FA1-63D5E507D783}"/>
              </a:ext>
            </a:extLst>
          </p:cNvPr>
          <p:cNvSpPr>
            <a:spLocks noGrp="1"/>
          </p:cNvSpPr>
          <p:nvPr>
            <p:ph type="ftr" sz="quarter" idx="11"/>
          </p:nvPr>
        </p:nvSpPr>
        <p:spPr/>
        <p:txBody>
          <a:bodyPr/>
          <a:lstStyle/>
          <a:p>
            <a:r>
              <a:rPr lang="en-US" dirty="0"/>
              <a:t>Navigating the Future of Learning​</a:t>
            </a:r>
          </a:p>
        </p:txBody>
      </p:sp>
    </p:spTree>
    <p:extLst>
      <p:ext uri="{BB962C8B-B14F-4D97-AF65-F5344CB8AC3E}">
        <p14:creationId xmlns:p14="http://schemas.microsoft.com/office/powerpoint/2010/main" val="41618766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0AC01-0D1B-4670-B29D-784BF9417E6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F42AC56F-B988-068F-5073-41D324EA661F}"/>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C7ED88D-99A7-E7D0-D563-319B47D0A7A8}"/>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6D9703F-8E7B-39E7-D187-C45F9BE29396}"/>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3D524DBF-F0C3-D6F7-607C-D2D2CA1ED00A}"/>
              </a:ext>
            </a:extLst>
          </p:cNvPr>
          <p:cNvPicPr>
            <a:picLocks noChangeAspect="1"/>
          </p:cNvPicPr>
          <p:nvPr/>
        </p:nvPicPr>
        <p:blipFill>
          <a:blip r:embed="rId2"/>
          <a:stretch>
            <a:fillRect/>
          </a:stretch>
        </p:blipFill>
        <p:spPr>
          <a:xfrm>
            <a:off x="11202642" y="-205416"/>
            <a:ext cx="1217233" cy="1205327"/>
          </a:xfrm>
          <a:prstGeom prst="rect">
            <a:avLst/>
          </a:prstGeom>
        </p:spPr>
      </p:pic>
      <p:sp>
        <p:nvSpPr>
          <p:cNvPr id="2" name="Google Shape;149;p2">
            <a:extLst>
              <a:ext uri="{FF2B5EF4-FFF2-40B4-BE49-F238E27FC236}">
                <a16:creationId xmlns:a16="http://schemas.microsoft.com/office/drawing/2014/main" id="{038532CF-66C3-65D3-7D34-1709FB126FDA}"/>
              </a:ext>
            </a:extLst>
          </p:cNvPr>
          <p:cNvSpPr txBox="1">
            <a:spLocks noGrp="1"/>
          </p:cNvSpPr>
          <p:nvPr/>
        </p:nvSpPr>
        <p:spPr>
          <a:xfrm>
            <a:off x="1593436" y="177800"/>
            <a:ext cx="9782801" cy="1239837"/>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1800"/>
              <a:buFont typeface="Arial"/>
              <a:buNone/>
              <a:defRPr sz="36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lvl="0" indent="0" algn="l" rtl="0">
              <a:lnSpc>
                <a:spcPct val="90000"/>
              </a:lnSpc>
              <a:spcBef>
                <a:spcPts val="0"/>
              </a:spcBef>
              <a:spcAft>
                <a:spcPts val="0"/>
              </a:spcAft>
              <a:buClr>
                <a:srgbClr val="343F49"/>
              </a:buClr>
              <a:buSzPts val="3600"/>
              <a:buFont typeface="Arial"/>
              <a:buNone/>
            </a:pPr>
            <a:r>
              <a:rPr lang="en-US" sz="4000" b="1" dirty="0">
                <a:solidFill>
                  <a:schemeClr val="tx1"/>
                </a:solidFill>
              </a:rPr>
              <a:t>Communications Channels</a:t>
            </a:r>
          </a:p>
        </p:txBody>
      </p:sp>
      <p:sp>
        <p:nvSpPr>
          <p:cNvPr id="3" name="Google Shape;150;p2">
            <a:extLst>
              <a:ext uri="{FF2B5EF4-FFF2-40B4-BE49-F238E27FC236}">
                <a16:creationId xmlns:a16="http://schemas.microsoft.com/office/drawing/2014/main" id="{09723592-0A97-1FC1-C818-589F98D8F7D7}"/>
              </a:ext>
            </a:extLst>
          </p:cNvPr>
          <p:cNvSpPr txBox="1">
            <a:spLocks noGrp="1"/>
          </p:cNvSpPr>
          <p:nvPr/>
        </p:nvSpPr>
        <p:spPr>
          <a:xfrm>
            <a:off x="5269816" y="4369975"/>
            <a:ext cx="2143677" cy="49695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40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1pPr>
            <a:lvl2pPr marL="914400" marR="0" lvl="1" indent="-342900" algn="l" rtl="0">
              <a:lnSpc>
                <a:spcPct val="90000"/>
              </a:lnSpc>
              <a:spcBef>
                <a:spcPts val="6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90000"/>
              </a:lnSpc>
              <a:spcBef>
                <a:spcPts val="6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marR="0" indent="0">
              <a:spcBef>
                <a:spcPts val="0"/>
              </a:spcBef>
              <a:spcAft>
                <a:spcPts val="0"/>
              </a:spcAft>
              <a:buNone/>
            </a:pPr>
            <a:r>
              <a:rPr lang="en-IN" sz="1200" b="1" dirty="0">
                <a:solidFill>
                  <a:srgbClr val="3B3B3B"/>
                </a:solidFill>
                <a:latin typeface="Consolas" panose="020B0609020204030204" pitchFamily="49" charset="0"/>
                <a:ea typeface="+mn-ea"/>
                <a:cs typeface="+mn-cs"/>
              </a:rPr>
              <a:t>Discord: </a:t>
            </a:r>
            <a:r>
              <a:rPr lang="en-IN" sz="1200" dirty="0">
                <a:solidFill>
                  <a:srgbClr val="3B3B3B"/>
                </a:solidFill>
                <a:effectLst/>
                <a:latin typeface="Consolas" panose="020B0609020204030204" pitchFamily="49" charset="0"/>
                <a:hlinkClick r:id="rId3"/>
              </a:rPr>
              <a:t>https://discord.gg/r4pNVqcpCr</a:t>
            </a:r>
            <a:endParaRPr lang="en-IN" sz="1200" dirty="0">
              <a:solidFill>
                <a:srgbClr val="3B3B3B"/>
              </a:solidFill>
              <a:effectLst/>
              <a:latin typeface="Consolas" panose="020B0609020204030204" pitchFamily="49" charset="0"/>
            </a:endParaRPr>
          </a:p>
        </p:txBody>
      </p:sp>
      <p:sp>
        <p:nvSpPr>
          <p:cNvPr id="4" name="Footer Placeholder 3">
            <a:extLst>
              <a:ext uri="{FF2B5EF4-FFF2-40B4-BE49-F238E27FC236}">
                <a16:creationId xmlns:a16="http://schemas.microsoft.com/office/drawing/2014/main" id="{CF61D508-5ADB-85A0-C55A-A34AD3B36759}"/>
              </a:ext>
            </a:extLst>
          </p:cNvPr>
          <p:cNvSpPr>
            <a:spLocks noGrp="1"/>
          </p:cNvSpPr>
          <p:nvPr>
            <p:ph type="ftr" sz="quarter" idx="11"/>
          </p:nvPr>
        </p:nvSpPr>
        <p:spPr/>
        <p:txBody>
          <a:bodyPr/>
          <a:lstStyle/>
          <a:p>
            <a:r>
              <a:rPr lang="en-US"/>
              <a:t>Navigating the Future of Learning </a:t>
            </a:r>
          </a:p>
        </p:txBody>
      </p:sp>
      <p:grpSp>
        <p:nvGrpSpPr>
          <p:cNvPr id="12" name="Group 11">
            <a:extLst>
              <a:ext uri="{FF2B5EF4-FFF2-40B4-BE49-F238E27FC236}">
                <a16:creationId xmlns:a16="http://schemas.microsoft.com/office/drawing/2014/main" id="{3134CD02-4450-D4A7-1C6C-F79ABD9C4235}"/>
              </a:ext>
            </a:extLst>
          </p:cNvPr>
          <p:cNvGrpSpPr/>
          <p:nvPr/>
        </p:nvGrpSpPr>
        <p:grpSpPr>
          <a:xfrm>
            <a:off x="1830076" y="2293930"/>
            <a:ext cx="2491158" cy="2722376"/>
            <a:chOff x="1591024" y="1906628"/>
            <a:chExt cx="2185822" cy="2398157"/>
          </a:xfrm>
        </p:grpSpPr>
        <p:pic>
          <p:nvPicPr>
            <p:cNvPr id="1026" name="Picture 2">
              <a:extLst>
                <a:ext uri="{FF2B5EF4-FFF2-40B4-BE49-F238E27FC236}">
                  <a16:creationId xmlns:a16="http://schemas.microsoft.com/office/drawing/2014/main" id="{F7A1F106-93DB-D957-84B3-AD26B061B8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926" y="1906628"/>
              <a:ext cx="1943100" cy="18288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630513F-1D56-6439-D963-789A300873FC}"/>
                </a:ext>
              </a:extLst>
            </p:cNvPr>
            <p:cNvSpPr txBox="1"/>
            <p:nvPr/>
          </p:nvSpPr>
          <p:spPr>
            <a:xfrm>
              <a:off x="1591024" y="3735428"/>
              <a:ext cx="2185822" cy="569357"/>
            </a:xfrm>
            <a:prstGeom prst="rect">
              <a:avLst/>
            </a:prstGeom>
            <a:noFill/>
          </p:spPr>
          <p:txBody>
            <a:bodyPr wrap="square" rtlCol="0">
              <a:spAutoFit/>
            </a:bodyPr>
            <a:lstStyle/>
            <a:p>
              <a:r>
                <a:rPr lang="en-IN" sz="1200" b="1" dirty="0">
                  <a:solidFill>
                    <a:srgbClr val="3B3B3B"/>
                  </a:solidFill>
                  <a:latin typeface="Consolas" panose="020B0609020204030204" pitchFamily="49" charset="0"/>
                  <a:ea typeface="+mn-ea"/>
                  <a:cs typeface="+mn-cs"/>
                </a:rPr>
                <a:t>WhatsApp: </a:t>
              </a:r>
              <a:br>
                <a:rPr lang="en-IN" sz="1200" dirty="0">
                  <a:solidFill>
                    <a:srgbClr val="3B3B3B"/>
                  </a:solidFill>
                  <a:latin typeface="Consolas" panose="020B0609020204030204" pitchFamily="49" charset="0"/>
                  <a:hlinkClick r:id="rId5"/>
                </a:rPr>
              </a:br>
              <a:r>
                <a:rPr lang="en-IN" sz="1200" dirty="0">
                  <a:solidFill>
                    <a:srgbClr val="3B3B3B"/>
                  </a:solidFill>
                  <a:effectLst/>
                  <a:latin typeface="Consolas" panose="020B0609020204030204" pitchFamily="49" charset="0"/>
                  <a:hlinkClick r:id="rId5"/>
                </a:rPr>
                <a:t>https://whatsapp.com/channel/0029VaOManvEKyZMoPCtPU24</a:t>
              </a:r>
              <a:endParaRPr lang="en-IN" sz="1200" dirty="0">
                <a:solidFill>
                  <a:srgbClr val="3B3B3B"/>
                </a:solidFill>
                <a:effectLst/>
                <a:latin typeface="Consolas" panose="020B0609020204030204" pitchFamily="49" charset="0"/>
              </a:endParaRPr>
            </a:p>
          </p:txBody>
        </p:sp>
      </p:grpSp>
      <p:sp>
        <p:nvSpPr>
          <p:cNvPr id="11" name="TextBox 10">
            <a:extLst>
              <a:ext uri="{FF2B5EF4-FFF2-40B4-BE49-F238E27FC236}">
                <a16:creationId xmlns:a16="http://schemas.microsoft.com/office/drawing/2014/main" id="{1C0789BC-F001-F60B-D519-58BBF507F67C}"/>
              </a:ext>
            </a:extLst>
          </p:cNvPr>
          <p:cNvSpPr txBox="1"/>
          <p:nvPr/>
        </p:nvSpPr>
        <p:spPr>
          <a:xfrm>
            <a:off x="8660063" y="4272137"/>
            <a:ext cx="2685857" cy="646331"/>
          </a:xfrm>
          <a:prstGeom prst="rect">
            <a:avLst/>
          </a:prstGeom>
          <a:noFill/>
        </p:spPr>
        <p:txBody>
          <a:bodyPr wrap="square" rtlCol="0">
            <a:spAutoFit/>
          </a:bodyPr>
          <a:lstStyle/>
          <a:p>
            <a:pPr marL="342900" marR="0">
              <a:spcBef>
                <a:spcPts val="0"/>
              </a:spcBef>
              <a:spcAft>
                <a:spcPts val="0"/>
              </a:spcAft>
            </a:pPr>
            <a:r>
              <a:rPr lang="en-IN" sz="1200" b="1" dirty="0">
                <a:solidFill>
                  <a:srgbClr val="3B3B3B"/>
                </a:solidFill>
                <a:latin typeface="Consolas" panose="020B0609020204030204" pitchFamily="49" charset="0"/>
                <a:sym typeface="Arial"/>
              </a:rPr>
              <a:t>LinkedIn: </a:t>
            </a:r>
            <a:r>
              <a:rPr lang="en-IN" sz="1200" dirty="0">
                <a:solidFill>
                  <a:srgbClr val="3B3B3B"/>
                </a:solidFill>
                <a:effectLst/>
                <a:latin typeface="Consolas" panose="020B0609020204030204" pitchFamily="49" charset="0"/>
                <a:hlinkClick r:id="rId6"/>
              </a:rPr>
              <a:t>https://www.linkedin.com/company/edquestofficial/</a:t>
            </a:r>
            <a:endParaRPr lang="en-IN" sz="1200" dirty="0">
              <a:solidFill>
                <a:srgbClr val="3B3B3B"/>
              </a:solidFill>
              <a:latin typeface="Consolas" panose="020B0609020204030204" pitchFamily="49" charset="0"/>
            </a:endParaRPr>
          </a:p>
        </p:txBody>
      </p:sp>
      <p:pic>
        <p:nvPicPr>
          <p:cNvPr id="1028" name="Picture 4" descr="Discord's Branding Guidelines">
            <a:extLst>
              <a:ext uri="{FF2B5EF4-FFF2-40B4-BE49-F238E27FC236}">
                <a16:creationId xmlns:a16="http://schemas.microsoft.com/office/drawing/2014/main" id="{501DE015-D07D-24B3-17BC-7539A10260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70105" y="2511177"/>
            <a:ext cx="19431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inkedin Logo - Free Vectors &amp; PSDs to Download">
            <a:extLst>
              <a:ext uri="{FF2B5EF4-FFF2-40B4-BE49-F238E27FC236}">
                <a16:creationId xmlns:a16="http://schemas.microsoft.com/office/drawing/2014/main" id="{CC45E4CF-F067-AFB6-F7B5-9E293C177A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04845" y="2422884"/>
            <a:ext cx="19431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202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71D7A-4199-9593-FD85-54477FAC3315}"/>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51A5A6E-8DE1-A78F-3109-B3761C234677}"/>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DA8959A-E255-AE1F-0F9F-C2E9C266E36C}"/>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173BC4F8-EC58-D42C-1EF3-1F4EF61CAC3A}"/>
              </a:ext>
            </a:extLst>
          </p:cNvPr>
          <p:cNvSpPr txBox="1"/>
          <p:nvPr/>
        </p:nvSpPr>
        <p:spPr>
          <a:xfrm>
            <a:off x="601006" y="42718"/>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sp>
        <p:nvSpPr>
          <p:cNvPr id="2" name="Footer Placeholder 1">
            <a:extLst>
              <a:ext uri="{FF2B5EF4-FFF2-40B4-BE49-F238E27FC236}">
                <a16:creationId xmlns:a16="http://schemas.microsoft.com/office/drawing/2014/main" id="{6122EB64-047D-D5A5-455B-C998BAAF3FE1}"/>
              </a:ext>
            </a:extLst>
          </p:cNvPr>
          <p:cNvSpPr>
            <a:spLocks noGrp="1"/>
          </p:cNvSpPr>
          <p:nvPr>
            <p:ph type="ftr" sz="quarter" idx="11"/>
          </p:nvPr>
        </p:nvSpPr>
        <p:spPr/>
        <p:txBody>
          <a:bodyPr/>
          <a:lstStyle/>
          <a:p>
            <a:r>
              <a:rPr lang="en-US"/>
              <a:t>Navigating the Future of Learning​</a:t>
            </a:r>
          </a:p>
        </p:txBody>
      </p:sp>
      <p:pic>
        <p:nvPicPr>
          <p:cNvPr id="5" name="Picture 4" descr="A logo with lines in a black background&#10;&#10;Description automatically generated">
            <a:extLst>
              <a:ext uri="{FF2B5EF4-FFF2-40B4-BE49-F238E27FC236}">
                <a16:creationId xmlns:a16="http://schemas.microsoft.com/office/drawing/2014/main" id="{79550B0D-F382-8A19-8040-0525CFEE4C45}"/>
              </a:ext>
            </a:extLst>
          </p:cNvPr>
          <p:cNvPicPr>
            <a:picLocks noChangeAspect="1"/>
          </p:cNvPicPr>
          <p:nvPr/>
        </p:nvPicPr>
        <p:blipFill>
          <a:blip r:embed="rId2"/>
          <a:stretch>
            <a:fillRect/>
          </a:stretch>
        </p:blipFill>
        <p:spPr>
          <a:xfrm>
            <a:off x="10968135" y="-83878"/>
            <a:ext cx="1219200" cy="1209675"/>
          </a:xfrm>
          <a:prstGeom prst="rect">
            <a:avLst/>
          </a:prstGeom>
        </p:spPr>
      </p:pic>
      <p:pic>
        <p:nvPicPr>
          <p:cNvPr id="9" name="Picture 8" descr="A group of people sitting at desks in a classroom with computers&#10;&#10;Description automatically generated">
            <a:extLst>
              <a:ext uri="{FF2B5EF4-FFF2-40B4-BE49-F238E27FC236}">
                <a16:creationId xmlns:a16="http://schemas.microsoft.com/office/drawing/2014/main" id="{E8BDAAE7-2946-663A-E1B7-103303202792}"/>
              </a:ext>
            </a:extLst>
          </p:cNvPr>
          <p:cNvPicPr>
            <a:picLocks noChangeAspect="1"/>
          </p:cNvPicPr>
          <p:nvPr/>
        </p:nvPicPr>
        <p:blipFill>
          <a:blip r:embed="rId3"/>
          <a:stretch>
            <a:fillRect/>
          </a:stretch>
        </p:blipFill>
        <p:spPr>
          <a:xfrm>
            <a:off x="6858000" y="1376266"/>
            <a:ext cx="4113245" cy="4105469"/>
          </a:xfrm>
          <a:prstGeom prst="rect">
            <a:avLst/>
          </a:prstGeom>
        </p:spPr>
      </p:pic>
      <p:sp>
        <p:nvSpPr>
          <p:cNvPr id="12" name="Google Shape;232;g2b25827427c_0_1215">
            <a:extLst>
              <a:ext uri="{FF2B5EF4-FFF2-40B4-BE49-F238E27FC236}">
                <a16:creationId xmlns:a16="http://schemas.microsoft.com/office/drawing/2014/main" id="{76539FC0-FE01-2A0D-C752-8C9F4AF1D331}"/>
              </a:ext>
            </a:extLst>
          </p:cNvPr>
          <p:cNvSpPr txBox="1">
            <a:spLocks noGrp="1"/>
          </p:cNvSpPr>
          <p:nvPr/>
        </p:nvSpPr>
        <p:spPr>
          <a:xfrm>
            <a:off x="1550879" y="2158440"/>
            <a:ext cx="4966047" cy="1616577"/>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3600"/>
              <a:buFont typeface="Arial"/>
              <a:buNone/>
              <a:defRPr sz="36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5400" b="1" dirty="0">
                <a:solidFill>
                  <a:schemeClr val="tx1"/>
                </a:solidFill>
              </a:rPr>
              <a:t>Q &amp; A</a:t>
            </a:r>
            <a:endParaRPr lang="en-US" dirty="0">
              <a:solidFill>
                <a:schemeClr val="tx1"/>
              </a:solidFill>
            </a:endParaRPr>
          </a:p>
        </p:txBody>
      </p:sp>
    </p:spTree>
    <p:extLst>
      <p:ext uri="{BB962C8B-B14F-4D97-AF65-F5344CB8AC3E}">
        <p14:creationId xmlns:p14="http://schemas.microsoft.com/office/powerpoint/2010/main" val="3993727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E01EE-9B82-1A8D-6A71-28923D9F4DBF}"/>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9B3BB1EE-8F0D-D402-9B66-38C94EBDCD27}"/>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Calibri"/>
            </a:endParaRPr>
          </a:p>
        </p:txBody>
      </p:sp>
      <p:sp>
        <p:nvSpPr>
          <p:cNvPr id="7" name="Rectangle 6">
            <a:extLst>
              <a:ext uri="{FF2B5EF4-FFF2-40B4-BE49-F238E27FC236}">
                <a16:creationId xmlns:a16="http://schemas.microsoft.com/office/drawing/2014/main" id="{1B92D285-0982-C7FC-2CCB-555CC4555729}"/>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F5A501CB-25F7-430E-26A9-AC8C6F18EA43}"/>
              </a:ext>
            </a:extLst>
          </p:cNvPr>
          <p:cNvSpPr txBox="1"/>
          <p:nvPr/>
        </p:nvSpPr>
        <p:spPr>
          <a:xfrm>
            <a:off x="601006" y="42718"/>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F6D8D221-4B29-D734-A328-58D818C34433}"/>
              </a:ext>
            </a:extLst>
          </p:cNvPr>
          <p:cNvPicPr>
            <a:picLocks noChangeAspect="1"/>
          </p:cNvPicPr>
          <p:nvPr/>
        </p:nvPicPr>
        <p:blipFill>
          <a:blip r:embed="rId3"/>
          <a:stretch>
            <a:fillRect/>
          </a:stretch>
        </p:blipFill>
        <p:spPr>
          <a:xfrm>
            <a:off x="11202642" y="-205416"/>
            <a:ext cx="1217233" cy="1205327"/>
          </a:xfrm>
          <a:prstGeom prst="rect">
            <a:avLst/>
          </a:prstGeom>
        </p:spPr>
      </p:pic>
      <p:sp>
        <p:nvSpPr>
          <p:cNvPr id="33" name="Footer Placeholder 32">
            <a:extLst>
              <a:ext uri="{FF2B5EF4-FFF2-40B4-BE49-F238E27FC236}">
                <a16:creationId xmlns:a16="http://schemas.microsoft.com/office/drawing/2014/main" id="{9EFE9F1A-54D1-5FC8-F649-AA565950307F}"/>
              </a:ext>
            </a:extLst>
          </p:cNvPr>
          <p:cNvSpPr>
            <a:spLocks noGrp="1"/>
          </p:cNvSpPr>
          <p:nvPr>
            <p:ph type="ftr" sz="quarter" idx="11"/>
          </p:nvPr>
        </p:nvSpPr>
        <p:spPr/>
        <p:txBody>
          <a:bodyPr/>
          <a:lstStyle/>
          <a:p>
            <a:r>
              <a:rPr lang="en-US" dirty="0"/>
              <a:t>Navigating the Future of Learning​</a:t>
            </a:r>
          </a:p>
        </p:txBody>
      </p:sp>
      <p:sp>
        <p:nvSpPr>
          <p:cNvPr id="35" name="Title 1">
            <a:extLst>
              <a:ext uri="{FF2B5EF4-FFF2-40B4-BE49-F238E27FC236}">
                <a16:creationId xmlns:a16="http://schemas.microsoft.com/office/drawing/2014/main" id="{8E4945F9-351B-FE06-B4C4-5E27ED97FD2B}"/>
              </a:ext>
            </a:extLst>
          </p:cNvPr>
          <p:cNvSpPr txBox="1">
            <a:spLocks/>
          </p:cNvSpPr>
          <p:nvPr/>
        </p:nvSpPr>
        <p:spPr>
          <a:xfrm>
            <a:off x="1593436" y="286921"/>
            <a:ext cx="9782801" cy="10387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t>Recap of GenAI(Beginners) Level-1</a:t>
            </a:r>
          </a:p>
        </p:txBody>
      </p:sp>
      <p:sp>
        <p:nvSpPr>
          <p:cNvPr id="4" name="TextBox 3">
            <a:extLst>
              <a:ext uri="{FF2B5EF4-FFF2-40B4-BE49-F238E27FC236}">
                <a16:creationId xmlns:a16="http://schemas.microsoft.com/office/drawing/2014/main" id="{07F534BF-3665-3A63-9E76-315A8FA97E3C}"/>
              </a:ext>
            </a:extLst>
          </p:cNvPr>
          <p:cNvSpPr txBox="1"/>
          <p:nvPr/>
        </p:nvSpPr>
        <p:spPr>
          <a:xfrm>
            <a:off x="2165350" y="1610282"/>
            <a:ext cx="551675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Introduction to Generative AI</a:t>
            </a:r>
            <a:endParaRPr lang="en-US" sz="2400" dirty="0">
              <a:ea typeface="Calibri"/>
              <a:cs typeface="Calibri"/>
            </a:endParaRPr>
          </a:p>
        </p:txBody>
      </p:sp>
      <p:sp>
        <p:nvSpPr>
          <p:cNvPr id="12" name="TextBox 11">
            <a:extLst>
              <a:ext uri="{FF2B5EF4-FFF2-40B4-BE49-F238E27FC236}">
                <a16:creationId xmlns:a16="http://schemas.microsoft.com/office/drawing/2014/main" id="{E56BD98C-2BE4-81FF-E6FF-BCC8686126AB}"/>
              </a:ext>
            </a:extLst>
          </p:cNvPr>
          <p:cNvSpPr txBox="1"/>
          <p:nvPr/>
        </p:nvSpPr>
        <p:spPr>
          <a:xfrm>
            <a:off x="2165349" y="3634872"/>
            <a:ext cx="85090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Prompt</a:t>
            </a:r>
            <a:r>
              <a:rPr lang="en-US" sz="2400" dirty="0">
                <a:ea typeface="Calibri"/>
                <a:cs typeface="Calibri"/>
              </a:rPr>
              <a:t> Engineering</a:t>
            </a:r>
          </a:p>
        </p:txBody>
      </p:sp>
      <p:sp>
        <p:nvSpPr>
          <p:cNvPr id="13" name="TextBox 12">
            <a:extLst>
              <a:ext uri="{FF2B5EF4-FFF2-40B4-BE49-F238E27FC236}">
                <a16:creationId xmlns:a16="http://schemas.microsoft.com/office/drawing/2014/main" id="{2F29D360-B722-F244-5FAE-D614ABD4B145}"/>
              </a:ext>
            </a:extLst>
          </p:cNvPr>
          <p:cNvSpPr txBox="1"/>
          <p:nvPr/>
        </p:nvSpPr>
        <p:spPr>
          <a:xfrm>
            <a:off x="2165350" y="4207969"/>
            <a:ext cx="850900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Hands-on Projects: </a:t>
            </a:r>
            <a:r>
              <a:rPr lang="en-IN" sz="2400" dirty="0"/>
              <a:t>  	</a:t>
            </a:r>
          </a:p>
          <a:p>
            <a:pPr marL="342900" indent="-342900">
              <a:buFont typeface="Arial" panose="020B0604020202020204" pitchFamily="34" charset="0"/>
              <a:buChar char="•"/>
            </a:pPr>
            <a:r>
              <a:rPr lang="en-IN" sz="2400" dirty="0"/>
              <a:t>Student Assistant</a:t>
            </a:r>
          </a:p>
          <a:p>
            <a:pPr marL="342900" indent="-342900">
              <a:buFont typeface="Arial" panose="020B0604020202020204" pitchFamily="34" charset="0"/>
              <a:buChar char="•"/>
            </a:pPr>
            <a:r>
              <a:rPr lang="en-IN" sz="2400" dirty="0"/>
              <a:t>YouTube Summary and </a:t>
            </a:r>
            <a:r>
              <a:rPr lang="en-IN" sz="2400" dirty="0" err="1"/>
              <a:t>QnA</a:t>
            </a:r>
            <a:endParaRPr lang="en-IN" sz="2400" dirty="0"/>
          </a:p>
          <a:p>
            <a:pPr marL="342900" indent="-342900">
              <a:buFont typeface="Arial" panose="020B0604020202020204" pitchFamily="34" charset="0"/>
              <a:buChar char="•"/>
            </a:pPr>
            <a:r>
              <a:rPr lang="en-IN" sz="2400" dirty="0"/>
              <a:t>Financial Assistant</a:t>
            </a:r>
          </a:p>
          <a:p>
            <a:pPr marL="342900" indent="-342900">
              <a:buFont typeface="Arial" panose="020B0604020202020204" pitchFamily="34" charset="0"/>
              <a:buChar char="•"/>
            </a:pPr>
            <a:r>
              <a:rPr lang="en-IN" sz="2400" dirty="0"/>
              <a:t>Burger Order bot</a:t>
            </a:r>
          </a:p>
          <a:p>
            <a:pPr marL="342900" indent="-342900">
              <a:buFont typeface="Arial" panose="020B0604020202020204" pitchFamily="34" charset="0"/>
              <a:buChar char="•"/>
            </a:pPr>
            <a:r>
              <a:rPr lang="en-IN" sz="2400" dirty="0"/>
              <a:t>Laptop Genie bot</a:t>
            </a:r>
          </a:p>
        </p:txBody>
      </p:sp>
      <p:sp>
        <p:nvSpPr>
          <p:cNvPr id="18" name="TextBox 17">
            <a:extLst>
              <a:ext uri="{FF2B5EF4-FFF2-40B4-BE49-F238E27FC236}">
                <a16:creationId xmlns:a16="http://schemas.microsoft.com/office/drawing/2014/main" id="{CD67D777-9F50-2DF0-10C5-E43E7C3761A2}"/>
              </a:ext>
            </a:extLst>
          </p:cNvPr>
          <p:cNvSpPr txBox="1"/>
          <p:nvPr/>
        </p:nvSpPr>
        <p:spPr>
          <a:xfrm>
            <a:off x="2169067" y="2283072"/>
            <a:ext cx="551675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Generative AI in Software Applications</a:t>
            </a:r>
            <a:endParaRPr lang="en-US" sz="2400" dirty="0">
              <a:ea typeface="Calibri"/>
              <a:cs typeface="Calibri"/>
            </a:endParaRPr>
          </a:p>
        </p:txBody>
      </p:sp>
      <p:sp>
        <p:nvSpPr>
          <p:cNvPr id="20" name="TextBox 19">
            <a:extLst>
              <a:ext uri="{FF2B5EF4-FFF2-40B4-BE49-F238E27FC236}">
                <a16:creationId xmlns:a16="http://schemas.microsoft.com/office/drawing/2014/main" id="{E721A5D9-FC6B-4132-F7BA-06038F66499A}"/>
              </a:ext>
            </a:extLst>
          </p:cNvPr>
          <p:cNvSpPr txBox="1"/>
          <p:nvPr/>
        </p:nvSpPr>
        <p:spPr>
          <a:xfrm>
            <a:off x="2163491" y="2974448"/>
            <a:ext cx="551675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Impact of Generative AI</a:t>
            </a:r>
            <a:endParaRPr lang="en-US" sz="2400" dirty="0">
              <a:ea typeface="Calibri"/>
              <a:cs typeface="Calibri"/>
            </a:endParaRPr>
          </a:p>
        </p:txBody>
      </p:sp>
    </p:spTree>
    <p:extLst>
      <p:ext uri="{BB962C8B-B14F-4D97-AF65-F5344CB8AC3E}">
        <p14:creationId xmlns:p14="http://schemas.microsoft.com/office/powerpoint/2010/main" val="3988691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13" grpId="0"/>
      <p:bldP spid="18" grpId="0"/>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E01EE-9B82-1A8D-6A71-28923D9F4DBF}"/>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9B3BB1EE-8F0D-D402-9B66-38C94EBDCD27}"/>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Calibri"/>
            </a:endParaRPr>
          </a:p>
        </p:txBody>
      </p:sp>
      <p:sp>
        <p:nvSpPr>
          <p:cNvPr id="7" name="Rectangle 6">
            <a:extLst>
              <a:ext uri="{FF2B5EF4-FFF2-40B4-BE49-F238E27FC236}">
                <a16:creationId xmlns:a16="http://schemas.microsoft.com/office/drawing/2014/main" id="{1B92D285-0982-C7FC-2CCB-555CC4555729}"/>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F5A501CB-25F7-430E-26A9-AC8C6F18EA43}"/>
              </a:ext>
            </a:extLst>
          </p:cNvPr>
          <p:cNvSpPr txBox="1"/>
          <p:nvPr/>
        </p:nvSpPr>
        <p:spPr>
          <a:xfrm>
            <a:off x="601006" y="42718"/>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F6D8D221-4B29-D734-A328-58D818C34433}"/>
              </a:ext>
            </a:extLst>
          </p:cNvPr>
          <p:cNvPicPr>
            <a:picLocks noChangeAspect="1"/>
          </p:cNvPicPr>
          <p:nvPr/>
        </p:nvPicPr>
        <p:blipFill>
          <a:blip r:embed="rId3"/>
          <a:stretch>
            <a:fillRect/>
          </a:stretch>
        </p:blipFill>
        <p:spPr>
          <a:xfrm>
            <a:off x="11202642" y="-205416"/>
            <a:ext cx="1217233" cy="1205327"/>
          </a:xfrm>
          <a:prstGeom prst="rect">
            <a:avLst/>
          </a:prstGeom>
        </p:spPr>
      </p:pic>
      <p:sp>
        <p:nvSpPr>
          <p:cNvPr id="33" name="Footer Placeholder 32">
            <a:extLst>
              <a:ext uri="{FF2B5EF4-FFF2-40B4-BE49-F238E27FC236}">
                <a16:creationId xmlns:a16="http://schemas.microsoft.com/office/drawing/2014/main" id="{9EFE9F1A-54D1-5FC8-F649-AA565950307F}"/>
              </a:ext>
            </a:extLst>
          </p:cNvPr>
          <p:cNvSpPr>
            <a:spLocks noGrp="1"/>
          </p:cNvSpPr>
          <p:nvPr>
            <p:ph type="ftr" sz="quarter" idx="11"/>
          </p:nvPr>
        </p:nvSpPr>
        <p:spPr/>
        <p:txBody>
          <a:bodyPr/>
          <a:lstStyle/>
          <a:p>
            <a:r>
              <a:rPr lang="en-US" dirty="0"/>
              <a:t>Navigating the Future of Learning​</a:t>
            </a:r>
          </a:p>
        </p:txBody>
      </p:sp>
      <p:sp>
        <p:nvSpPr>
          <p:cNvPr id="35" name="Title 1">
            <a:extLst>
              <a:ext uri="{FF2B5EF4-FFF2-40B4-BE49-F238E27FC236}">
                <a16:creationId xmlns:a16="http://schemas.microsoft.com/office/drawing/2014/main" id="{8E4945F9-351B-FE06-B4C4-5E27ED97FD2B}"/>
              </a:ext>
            </a:extLst>
          </p:cNvPr>
          <p:cNvSpPr txBox="1">
            <a:spLocks/>
          </p:cNvSpPr>
          <p:nvPr/>
        </p:nvSpPr>
        <p:spPr>
          <a:xfrm>
            <a:off x="1593436" y="286921"/>
            <a:ext cx="9782801" cy="10387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t>Agenda for GenAI (Professionals) Level-2</a:t>
            </a:r>
          </a:p>
        </p:txBody>
      </p:sp>
      <p:sp>
        <p:nvSpPr>
          <p:cNvPr id="4" name="TextBox 3">
            <a:extLst>
              <a:ext uri="{FF2B5EF4-FFF2-40B4-BE49-F238E27FC236}">
                <a16:creationId xmlns:a16="http://schemas.microsoft.com/office/drawing/2014/main" id="{07F534BF-3665-3A63-9E76-315A8FA97E3C}"/>
              </a:ext>
            </a:extLst>
          </p:cNvPr>
          <p:cNvSpPr txBox="1"/>
          <p:nvPr/>
        </p:nvSpPr>
        <p:spPr>
          <a:xfrm>
            <a:off x="2138846" y="1491005"/>
            <a:ext cx="7569930"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US" sz="2400" dirty="0"/>
              <a:t>Generative AI Journey</a:t>
            </a:r>
          </a:p>
          <a:p>
            <a:pPr marL="914400" lvl="1" indent="-457200">
              <a:buFont typeface="Arial" panose="020B0604020202020204" pitchFamily="34" charset="0"/>
              <a:buChar char="•"/>
            </a:pPr>
            <a:r>
              <a:rPr lang="en-US" sz="2400" dirty="0"/>
              <a:t>Prompt Engineering</a:t>
            </a:r>
          </a:p>
          <a:p>
            <a:pPr marL="914400" lvl="1" indent="-457200">
              <a:buFont typeface="Arial" panose="020B0604020202020204" pitchFamily="34" charset="0"/>
              <a:buChar char="•"/>
            </a:pPr>
            <a:r>
              <a:rPr lang="en-US" sz="2400" dirty="0"/>
              <a:t>RAG</a:t>
            </a:r>
          </a:p>
          <a:p>
            <a:pPr marL="914400" lvl="1" indent="-457200">
              <a:buFont typeface="Arial" panose="020B0604020202020204" pitchFamily="34" charset="0"/>
              <a:buChar char="•"/>
            </a:pPr>
            <a:r>
              <a:rPr lang="en-US" sz="2400" dirty="0"/>
              <a:t>Fine Tuning</a:t>
            </a:r>
          </a:p>
          <a:p>
            <a:pPr marL="914400" lvl="1" indent="-457200">
              <a:buFont typeface="Arial" panose="020B0604020202020204" pitchFamily="34" charset="0"/>
              <a:buChar char="•"/>
            </a:pPr>
            <a:r>
              <a:rPr lang="en-US" sz="2400" dirty="0"/>
              <a:t>Re-Training</a:t>
            </a:r>
          </a:p>
          <a:p>
            <a:pPr marL="457200" indent="-457200">
              <a:buFont typeface="Arial" panose="020B0604020202020204" pitchFamily="34" charset="0"/>
              <a:buChar char="•"/>
            </a:pPr>
            <a:r>
              <a:rPr lang="en-US" sz="2400" dirty="0"/>
              <a:t>Limitations of Prompt Engineering</a:t>
            </a:r>
          </a:p>
          <a:p>
            <a:pPr marL="457200" indent="-457200">
              <a:buFont typeface="Arial" panose="020B0604020202020204" pitchFamily="34" charset="0"/>
              <a:buChar char="•"/>
            </a:pPr>
            <a:r>
              <a:rPr lang="en-US" sz="2400" dirty="0"/>
              <a:t>RAG - </a:t>
            </a:r>
            <a:r>
              <a:rPr lang="en-IN" sz="2400" dirty="0"/>
              <a:t>Retrieval Augmented Generation</a:t>
            </a:r>
          </a:p>
          <a:p>
            <a:pPr marL="457200" indent="-457200">
              <a:buFont typeface="Arial" panose="020B0604020202020204" pitchFamily="34" charset="0"/>
              <a:buChar char="•"/>
            </a:pPr>
            <a:r>
              <a:rPr lang="en-IN" sz="2400" dirty="0"/>
              <a:t>Hands-on Projects</a:t>
            </a:r>
          </a:p>
          <a:p>
            <a:pPr marL="914400" lvl="1" indent="-457200">
              <a:buFont typeface="+mj-lt"/>
              <a:buAutoNum type="arabicPeriod"/>
            </a:pPr>
            <a:r>
              <a:rPr lang="en-IN" sz="2400" dirty="0"/>
              <a:t>Policy Assistant Bot by using RAG</a:t>
            </a:r>
          </a:p>
          <a:p>
            <a:pPr marL="914400" lvl="1" indent="-457200">
              <a:buFont typeface="+mj-lt"/>
              <a:buAutoNum type="arabicPeriod"/>
            </a:pPr>
            <a:r>
              <a:rPr lang="en-IN" sz="2400" dirty="0"/>
              <a:t>YouTube Playlist </a:t>
            </a:r>
            <a:r>
              <a:rPr lang="en-IN" sz="2400" dirty="0" err="1"/>
              <a:t>QnA</a:t>
            </a:r>
            <a:r>
              <a:rPr lang="en-IN" sz="2400" dirty="0"/>
              <a:t> Bot by using </a:t>
            </a:r>
            <a:r>
              <a:rPr lang="en-IN" sz="2400" b="1" dirty="0">
                <a:solidFill>
                  <a:srgbClr val="D7C055"/>
                </a:solidFill>
              </a:rPr>
              <a:t>LangChain</a:t>
            </a:r>
          </a:p>
          <a:p>
            <a:pPr marL="914400" lvl="1" indent="-457200">
              <a:buFont typeface="+mj-lt"/>
              <a:buAutoNum type="arabicPeriod"/>
            </a:pPr>
            <a:r>
              <a:rPr lang="en-IN" sz="2400" dirty="0"/>
              <a:t>Wikipedia </a:t>
            </a:r>
            <a:r>
              <a:rPr lang="en-IN" sz="2400" dirty="0" err="1"/>
              <a:t>QnA</a:t>
            </a:r>
            <a:r>
              <a:rPr lang="en-IN" sz="2400" dirty="0"/>
              <a:t> Bot by using </a:t>
            </a:r>
            <a:r>
              <a:rPr lang="en-IN" sz="2400" b="1" dirty="0" err="1">
                <a:solidFill>
                  <a:srgbClr val="D7C055"/>
                </a:solidFill>
              </a:rPr>
              <a:t>LLaMA</a:t>
            </a:r>
            <a:r>
              <a:rPr lang="en-IN" sz="2400" b="1" dirty="0">
                <a:solidFill>
                  <a:srgbClr val="D7C055"/>
                </a:solidFill>
              </a:rPr>
              <a:t> Index</a:t>
            </a:r>
            <a:endParaRPr lang="en-US" sz="2400" b="1" dirty="0">
              <a:solidFill>
                <a:srgbClr val="D7C055"/>
              </a:solidFill>
            </a:endParaRPr>
          </a:p>
        </p:txBody>
      </p:sp>
    </p:spTree>
    <p:extLst>
      <p:ext uri="{BB962C8B-B14F-4D97-AF65-F5344CB8AC3E}">
        <p14:creationId xmlns:p14="http://schemas.microsoft.com/office/powerpoint/2010/main" val="2700427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E01EE-9B82-1A8D-6A71-28923D9F4DBF}"/>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9B3BB1EE-8F0D-D402-9B66-38C94EBDCD27}"/>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Calibri"/>
            </a:endParaRPr>
          </a:p>
        </p:txBody>
      </p:sp>
      <p:sp>
        <p:nvSpPr>
          <p:cNvPr id="7" name="Rectangle 6">
            <a:extLst>
              <a:ext uri="{FF2B5EF4-FFF2-40B4-BE49-F238E27FC236}">
                <a16:creationId xmlns:a16="http://schemas.microsoft.com/office/drawing/2014/main" id="{1B92D285-0982-C7FC-2CCB-555CC4555729}"/>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F5A501CB-25F7-430E-26A9-AC8C6F18EA43}"/>
              </a:ext>
            </a:extLst>
          </p:cNvPr>
          <p:cNvSpPr txBox="1"/>
          <p:nvPr/>
        </p:nvSpPr>
        <p:spPr>
          <a:xfrm>
            <a:off x="601006" y="42718"/>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F6D8D221-4B29-D734-A328-58D818C34433}"/>
              </a:ext>
            </a:extLst>
          </p:cNvPr>
          <p:cNvPicPr>
            <a:picLocks noChangeAspect="1"/>
          </p:cNvPicPr>
          <p:nvPr/>
        </p:nvPicPr>
        <p:blipFill>
          <a:blip r:embed="rId3"/>
          <a:stretch>
            <a:fillRect/>
          </a:stretch>
        </p:blipFill>
        <p:spPr>
          <a:xfrm>
            <a:off x="11202642" y="-205416"/>
            <a:ext cx="1217233" cy="1205327"/>
          </a:xfrm>
          <a:prstGeom prst="rect">
            <a:avLst/>
          </a:prstGeom>
        </p:spPr>
      </p:pic>
      <p:sp>
        <p:nvSpPr>
          <p:cNvPr id="33" name="Footer Placeholder 32">
            <a:extLst>
              <a:ext uri="{FF2B5EF4-FFF2-40B4-BE49-F238E27FC236}">
                <a16:creationId xmlns:a16="http://schemas.microsoft.com/office/drawing/2014/main" id="{9EFE9F1A-54D1-5FC8-F649-AA565950307F}"/>
              </a:ext>
            </a:extLst>
          </p:cNvPr>
          <p:cNvSpPr>
            <a:spLocks noGrp="1"/>
          </p:cNvSpPr>
          <p:nvPr>
            <p:ph type="ftr" sz="quarter" idx="11"/>
          </p:nvPr>
        </p:nvSpPr>
        <p:spPr/>
        <p:txBody>
          <a:bodyPr/>
          <a:lstStyle/>
          <a:p>
            <a:r>
              <a:rPr lang="en-US" dirty="0"/>
              <a:t>Navigating the Future of Learning​</a:t>
            </a:r>
          </a:p>
        </p:txBody>
      </p:sp>
      <p:sp>
        <p:nvSpPr>
          <p:cNvPr id="35" name="Title 1">
            <a:extLst>
              <a:ext uri="{FF2B5EF4-FFF2-40B4-BE49-F238E27FC236}">
                <a16:creationId xmlns:a16="http://schemas.microsoft.com/office/drawing/2014/main" id="{8E4945F9-351B-FE06-B4C4-5E27ED97FD2B}"/>
              </a:ext>
            </a:extLst>
          </p:cNvPr>
          <p:cNvSpPr txBox="1">
            <a:spLocks/>
          </p:cNvSpPr>
          <p:nvPr/>
        </p:nvSpPr>
        <p:spPr>
          <a:xfrm>
            <a:off x="1593436" y="286921"/>
            <a:ext cx="9782801" cy="10387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t>Tools We will cover?</a:t>
            </a:r>
          </a:p>
        </p:txBody>
      </p:sp>
      <p:pic>
        <p:nvPicPr>
          <p:cNvPr id="1036" name="Picture 12">
            <a:extLst>
              <a:ext uri="{FF2B5EF4-FFF2-40B4-BE49-F238E27FC236}">
                <a16:creationId xmlns:a16="http://schemas.microsoft.com/office/drawing/2014/main" id="{8E4B4487-5609-54AF-1FCA-AB3F6B737A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3200" y="1638300"/>
            <a:ext cx="924560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5253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E01EE-9B82-1A8D-6A71-28923D9F4DBF}"/>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9B3BB1EE-8F0D-D402-9B66-38C94EBDCD27}"/>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Calibri"/>
            </a:endParaRPr>
          </a:p>
        </p:txBody>
      </p:sp>
      <p:sp>
        <p:nvSpPr>
          <p:cNvPr id="7" name="Rectangle 6">
            <a:extLst>
              <a:ext uri="{FF2B5EF4-FFF2-40B4-BE49-F238E27FC236}">
                <a16:creationId xmlns:a16="http://schemas.microsoft.com/office/drawing/2014/main" id="{1B92D285-0982-C7FC-2CCB-555CC4555729}"/>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F5A501CB-25F7-430E-26A9-AC8C6F18EA43}"/>
              </a:ext>
            </a:extLst>
          </p:cNvPr>
          <p:cNvSpPr txBox="1"/>
          <p:nvPr/>
        </p:nvSpPr>
        <p:spPr>
          <a:xfrm>
            <a:off x="601006" y="42718"/>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F6D8D221-4B29-D734-A328-58D818C34433}"/>
              </a:ext>
            </a:extLst>
          </p:cNvPr>
          <p:cNvPicPr>
            <a:picLocks noChangeAspect="1"/>
          </p:cNvPicPr>
          <p:nvPr/>
        </p:nvPicPr>
        <p:blipFill>
          <a:blip r:embed="rId3"/>
          <a:stretch>
            <a:fillRect/>
          </a:stretch>
        </p:blipFill>
        <p:spPr>
          <a:xfrm>
            <a:off x="11202642" y="-205416"/>
            <a:ext cx="1217233" cy="1205327"/>
          </a:xfrm>
          <a:prstGeom prst="rect">
            <a:avLst/>
          </a:prstGeom>
        </p:spPr>
      </p:pic>
      <p:sp>
        <p:nvSpPr>
          <p:cNvPr id="33" name="Footer Placeholder 32">
            <a:extLst>
              <a:ext uri="{FF2B5EF4-FFF2-40B4-BE49-F238E27FC236}">
                <a16:creationId xmlns:a16="http://schemas.microsoft.com/office/drawing/2014/main" id="{9EFE9F1A-54D1-5FC8-F649-AA565950307F}"/>
              </a:ext>
            </a:extLst>
          </p:cNvPr>
          <p:cNvSpPr>
            <a:spLocks noGrp="1"/>
          </p:cNvSpPr>
          <p:nvPr>
            <p:ph type="ftr" sz="quarter" idx="11"/>
          </p:nvPr>
        </p:nvSpPr>
        <p:spPr/>
        <p:txBody>
          <a:bodyPr/>
          <a:lstStyle/>
          <a:p>
            <a:r>
              <a:rPr lang="en-US" dirty="0"/>
              <a:t>Navigating the Future of Learning​</a:t>
            </a:r>
          </a:p>
        </p:txBody>
      </p:sp>
      <p:sp>
        <p:nvSpPr>
          <p:cNvPr id="35" name="Title 1">
            <a:extLst>
              <a:ext uri="{FF2B5EF4-FFF2-40B4-BE49-F238E27FC236}">
                <a16:creationId xmlns:a16="http://schemas.microsoft.com/office/drawing/2014/main" id="{8E4945F9-351B-FE06-B4C4-5E27ED97FD2B}"/>
              </a:ext>
            </a:extLst>
          </p:cNvPr>
          <p:cNvSpPr txBox="1">
            <a:spLocks/>
          </p:cNvSpPr>
          <p:nvPr/>
        </p:nvSpPr>
        <p:spPr>
          <a:xfrm>
            <a:off x="1593436" y="286921"/>
            <a:ext cx="9782801" cy="10387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t>Limitations of Prompt Engineering</a:t>
            </a:r>
          </a:p>
        </p:txBody>
      </p:sp>
      <p:sp>
        <p:nvSpPr>
          <p:cNvPr id="4" name="TextBox 3">
            <a:extLst>
              <a:ext uri="{FF2B5EF4-FFF2-40B4-BE49-F238E27FC236}">
                <a16:creationId xmlns:a16="http://schemas.microsoft.com/office/drawing/2014/main" id="{07F534BF-3665-3A63-9E76-315A8FA97E3C}"/>
              </a:ext>
            </a:extLst>
          </p:cNvPr>
          <p:cNvSpPr txBox="1"/>
          <p:nvPr/>
        </p:nvSpPr>
        <p:spPr>
          <a:xfrm>
            <a:off x="2138846" y="1491006"/>
            <a:ext cx="9063796"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IN" sz="2400" dirty="0"/>
              <a:t>What is Prompt Engineering:</a:t>
            </a:r>
          </a:p>
          <a:p>
            <a:pPr marL="800100" lvl="1" indent="-342900">
              <a:buFont typeface="Arial" panose="020B0604020202020204" pitchFamily="34" charset="0"/>
              <a:buChar char="•"/>
            </a:pPr>
            <a:r>
              <a:rPr lang="en-IN" sz="2400" dirty="0"/>
              <a:t>Prompt engineering involves crafting specific input instructions or prompts to guide the output generation of AI models.</a:t>
            </a:r>
          </a:p>
          <a:p>
            <a:pPr marL="342900" indent="-342900">
              <a:buFont typeface="Arial" panose="020B0604020202020204" pitchFamily="34" charset="0"/>
              <a:buChar char="•"/>
            </a:pPr>
            <a:r>
              <a:rPr lang="en-IN" sz="2400" dirty="0"/>
              <a:t>Limitations of Prompt Engineering:</a:t>
            </a:r>
          </a:p>
          <a:p>
            <a:pPr marL="800100" lvl="1" indent="-342900">
              <a:buFont typeface="Arial" panose="020B0604020202020204" pitchFamily="34" charset="0"/>
              <a:buChar char="•"/>
            </a:pPr>
            <a:r>
              <a:rPr lang="en-IN" sz="2400" dirty="0"/>
              <a:t>Token Limitation</a:t>
            </a:r>
          </a:p>
          <a:p>
            <a:pPr marL="1257300" lvl="2" indent="-342900">
              <a:buFont typeface="Arial" panose="020B0604020202020204" pitchFamily="34" charset="0"/>
              <a:buChar char="•"/>
            </a:pPr>
            <a:r>
              <a:rPr lang="en-IN" sz="2400" dirty="0"/>
              <a:t>Hard to give detailed instructions in a small space.</a:t>
            </a:r>
          </a:p>
          <a:p>
            <a:pPr marL="1257300" lvl="2" indent="-342900">
              <a:buFont typeface="Arial" panose="020B0604020202020204" pitchFamily="34" charset="0"/>
              <a:buChar char="•"/>
            </a:pPr>
            <a:r>
              <a:rPr lang="en-IN" sz="2400" dirty="0"/>
              <a:t>AI might misunderstand or make things too simple, creating wrong or unhelpful stuff.</a:t>
            </a:r>
          </a:p>
          <a:p>
            <a:pPr marL="800100" lvl="1" indent="-342900">
              <a:buFont typeface="Arial" panose="020B0604020202020204" pitchFamily="34" charset="0"/>
              <a:buChar char="•"/>
            </a:pPr>
            <a:r>
              <a:rPr lang="en-IN" sz="2400" dirty="0"/>
              <a:t>Knowledge </a:t>
            </a:r>
            <a:r>
              <a:rPr lang="en-IN" sz="2400" dirty="0" err="1"/>
              <a:t>Cutoff</a:t>
            </a:r>
            <a:endParaRPr lang="en-IN" sz="2400" dirty="0"/>
          </a:p>
          <a:p>
            <a:pPr marL="800100" lvl="1" indent="-342900">
              <a:buFont typeface="Arial" panose="020B0604020202020204" pitchFamily="34" charset="0"/>
              <a:buChar char="•"/>
            </a:pPr>
            <a:r>
              <a:rPr lang="en-IN" sz="2400" dirty="0"/>
              <a:t>At Risk from Tricky Inputs</a:t>
            </a:r>
          </a:p>
          <a:p>
            <a:pPr marL="1257300" lvl="2" indent="-342900">
              <a:buFont typeface="Arial" panose="020B0604020202020204" pitchFamily="34" charset="0"/>
              <a:buChar char="•"/>
            </a:pPr>
            <a:r>
              <a:rPr lang="en-IN" sz="2400" dirty="0"/>
              <a:t>Mean prompts can fool the AI into making bad or biased stuff.</a:t>
            </a:r>
          </a:p>
          <a:p>
            <a:pPr marL="1257300" lvl="2" indent="-342900">
              <a:buFont typeface="Arial" panose="020B0604020202020204" pitchFamily="34" charset="0"/>
              <a:buChar char="•"/>
            </a:pPr>
            <a:r>
              <a:rPr lang="en-IN" sz="2400" dirty="0"/>
              <a:t>We need strong ways to stop and fix these sneaky attacks.</a:t>
            </a:r>
          </a:p>
        </p:txBody>
      </p:sp>
    </p:spTree>
    <p:extLst>
      <p:ext uri="{BB962C8B-B14F-4D97-AF65-F5344CB8AC3E}">
        <p14:creationId xmlns:p14="http://schemas.microsoft.com/office/powerpoint/2010/main" val="1401251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6D0CFA-48B8-3E4B-1A49-D1519B523717}"/>
              </a:ext>
            </a:extLst>
          </p:cNvPr>
          <p:cNvSpPr/>
          <p:nvPr/>
        </p:nvSpPr>
        <p:spPr>
          <a:xfrm>
            <a:off x="0" y="1"/>
            <a:ext cx="1948169"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4FF0842-65B7-CA57-2F5A-D61967EF9A86}"/>
              </a:ext>
            </a:extLst>
          </p:cNvPr>
          <p:cNvSpPr txBox="1"/>
          <p:nvPr/>
        </p:nvSpPr>
        <p:spPr>
          <a:xfrm>
            <a:off x="601006" y="42718"/>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sp>
        <p:nvSpPr>
          <p:cNvPr id="9" name="Rectangle 8">
            <a:extLst>
              <a:ext uri="{FF2B5EF4-FFF2-40B4-BE49-F238E27FC236}">
                <a16:creationId xmlns:a16="http://schemas.microsoft.com/office/drawing/2014/main" id="{086E1CFB-A153-D93E-36A4-626934EA70A2}"/>
              </a:ext>
            </a:extLst>
          </p:cNvPr>
          <p:cNvSpPr/>
          <p:nvPr/>
        </p:nvSpPr>
        <p:spPr>
          <a:xfrm>
            <a:off x="0" y="5572125"/>
            <a:ext cx="12187542" cy="1285876"/>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D0E1369-B664-5A34-37EB-F2E23636CCE2}"/>
              </a:ext>
            </a:extLst>
          </p:cNvPr>
          <p:cNvSpPr/>
          <p:nvPr/>
        </p:nvSpPr>
        <p:spPr>
          <a:xfrm>
            <a:off x="-260" y="5572124"/>
            <a:ext cx="12193758" cy="58340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416A07B-D1C1-CCF8-D7C5-0E48127EB26A}"/>
              </a:ext>
            </a:extLst>
          </p:cNvPr>
          <p:cNvSpPr/>
          <p:nvPr/>
        </p:nvSpPr>
        <p:spPr>
          <a:xfrm>
            <a:off x="1291568" y="-1"/>
            <a:ext cx="656603"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E5C46304-707F-3EF8-C7C9-2F0B0A921B41}"/>
              </a:ext>
            </a:extLst>
          </p:cNvPr>
          <p:cNvSpPr txBox="1"/>
          <p:nvPr/>
        </p:nvSpPr>
        <p:spPr>
          <a:xfrm>
            <a:off x="1396344" y="5505306"/>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sp>
        <p:nvSpPr>
          <p:cNvPr id="15" name="Google Shape;143;p1">
            <a:extLst>
              <a:ext uri="{FF2B5EF4-FFF2-40B4-BE49-F238E27FC236}">
                <a16:creationId xmlns:a16="http://schemas.microsoft.com/office/drawing/2014/main" id="{C9764481-C48B-F71F-0C2D-6C544B78BD03}"/>
              </a:ext>
            </a:extLst>
          </p:cNvPr>
          <p:cNvSpPr txBox="1">
            <a:spLocks noGrp="1"/>
          </p:cNvSpPr>
          <p:nvPr/>
        </p:nvSpPr>
        <p:spPr>
          <a:xfrm>
            <a:off x="2233551" y="219164"/>
            <a:ext cx="9903831" cy="2680127"/>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5400"/>
              <a:buFont typeface="Arial"/>
              <a:buNone/>
              <a:defRPr sz="54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4600" b="1" dirty="0">
                <a:solidFill>
                  <a:schemeClr val="tx1"/>
                </a:solidFill>
              </a:rPr>
              <a:t>Retrieval Augmented Generation </a:t>
            </a:r>
            <a:r>
              <a:rPr lang="en-US" sz="4600" b="1" dirty="0">
                <a:solidFill>
                  <a:schemeClr val="tx1"/>
                </a:solidFill>
              </a:rPr>
              <a:t> </a:t>
            </a:r>
            <a:endParaRPr sz="4600" b="1" dirty="0">
              <a:solidFill>
                <a:schemeClr val="tx1"/>
              </a:solidFill>
            </a:endParaRPr>
          </a:p>
        </p:txBody>
      </p:sp>
      <p:sp>
        <p:nvSpPr>
          <p:cNvPr id="16" name="Google Shape;144;p1">
            <a:extLst>
              <a:ext uri="{FF2B5EF4-FFF2-40B4-BE49-F238E27FC236}">
                <a16:creationId xmlns:a16="http://schemas.microsoft.com/office/drawing/2014/main" id="{BBED11E4-2954-95E1-DDA9-5E0CD86221C7}"/>
              </a:ext>
            </a:extLst>
          </p:cNvPr>
          <p:cNvSpPr txBox="1">
            <a:spLocks noGrp="1"/>
          </p:cNvSpPr>
          <p:nvPr/>
        </p:nvSpPr>
        <p:spPr>
          <a:xfrm>
            <a:off x="2261260" y="3181935"/>
            <a:ext cx="7718487" cy="2039420"/>
          </a:xfrm>
          <a:prstGeom prst="rect">
            <a:avLst/>
          </a:prstGeom>
          <a:noFill/>
          <a:ln>
            <a:noFill/>
          </a:ln>
        </p:spPr>
        <p:txBody>
          <a:bodyPr spcFirstLastPara="1" wrap="square" lIns="91425" tIns="45700" rIns="91425" bIns="45700" anchor="t" anchorCtr="0">
            <a:normAutofit fontScale="77500" lnSpcReduction="20000"/>
          </a:bodyPr>
          <a:lstStyle>
            <a:defPPr marR="0" lvl="0" algn="l" rtl="0">
              <a:lnSpc>
                <a:spcPct val="100000"/>
              </a:lnSpc>
              <a:spcBef>
                <a:spcPts val="0"/>
              </a:spcBef>
              <a:spcAft>
                <a:spcPts val="0"/>
              </a:spcAft>
            </a:defPPr>
            <a:lvl1pPr marL="457200" marR="0" lvl="0" indent="-40640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L="914400" marR="0" lvl="1" indent="-381000" algn="ctr" rtl="0">
              <a:lnSpc>
                <a:spcPct val="90000"/>
              </a:lnSpc>
              <a:spcBef>
                <a:spcPts val="600"/>
              </a:spcBef>
              <a:spcAft>
                <a:spcPts val="0"/>
              </a:spcAft>
              <a:buClr>
                <a:srgbClr val="92979C"/>
              </a:buClr>
              <a:buSzPts val="2400"/>
              <a:buFont typeface="Arial"/>
              <a:buNone/>
              <a:defRPr sz="2400" b="0" i="0" u="none" strike="noStrike" cap="none">
                <a:solidFill>
                  <a:srgbClr val="92979C"/>
                </a:solidFill>
                <a:latin typeface="Arial"/>
                <a:ea typeface="Arial"/>
                <a:cs typeface="Arial"/>
                <a:sym typeface="Arial"/>
              </a:defRPr>
            </a:lvl2pPr>
            <a:lvl3pPr marL="1371600" marR="0" lvl="2" indent="-355600" algn="ctr" rtl="0">
              <a:lnSpc>
                <a:spcPct val="90000"/>
              </a:lnSpc>
              <a:spcBef>
                <a:spcPts val="600"/>
              </a:spcBef>
              <a:spcAft>
                <a:spcPts val="0"/>
              </a:spcAft>
              <a:buClr>
                <a:srgbClr val="92979C"/>
              </a:buClr>
              <a:buSzPts val="2000"/>
              <a:buFont typeface="Arial"/>
              <a:buNone/>
              <a:defRPr sz="2000" b="0" i="0" u="none" strike="noStrike" cap="none">
                <a:solidFill>
                  <a:srgbClr val="92979C"/>
                </a:solidFill>
                <a:latin typeface="Arial"/>
                <a:ea typeface="Arial"/>
                <a:cs typeface="Arial"/>
                <a:sym typeface="Arial"/>
              </a:defRPr>
            </a:lvl3pPr>
            <a:lvl4pPr marL="1828800" marR="0" lvl="3" indent="-342900" algn="ctr" rtl="0">
              <a:lnSpc>
                <a:spcPct val="90000"/>
              </a:lnSpc>
              <a:spcBef>
                <a:spcPts val="600"/>
              </a:spcBef>
              <a:spcAft>
                <a:spcPts val="0"/>
              </a:spcAft>
              <a:buClr>
                <a:srgbClr val="92979C"/>
              </a:buClr>
              <a:buSzPts val="1800"/>
              <a:buFont typeface="Arial"/>
              <a:buNone/>
              <a:defRPr sz="1800" b="0" i="0" u="none" strike="noStrike" cap="none">
                <a:solidFill>
                  <a:srgbClr val="92979C"/>
                </a:solidFill>
                <a:latin typeface="Arial"/>
                <a:ea typeface="Arial"/>
                <a:cs typeface="Arial"/>
                <a:sym typeface="Arial"/>
              </a:defRPr>
            </a:lvl4pPr>
            <a:lvl5pPr marL="2286000" marR="0" lvl="4" indent="-342900" algn="ctr" rtl="0">
              <a:lnSpc>
                <a:spcPct val="90000"/>
              </a:lnSpc>
              <a:spcBef>
                <a:spcPts val="600"/>
              </a:spcBef>
              <a:spcAft>
                <a:spcPts val="0"/>
              </a:spcAft>
              <a:buClr>
                <a:srgbClr val="92979C"/>
              </a:buClr>
              <a:buSzPts val="1800"/>
              <a:buFont typeface="Arial"/>
              <a:buNone/>
              <a:defRPr sz="1800" b="0" i="0" u="none" strike="noStrike" cap="none">
                <a:solidFill>
                  <a:srgbClr val="92979C"/>
                </a:solidFill>
                <a:latin typeface="Arial"/>
                <a:ea typeface="Arial"/>
                <a:cs typeface="Arial"/>
                <a:sym typeface="Arial"/>
              </a:defRPr>
            </a:lvl5pPr>
            <a:lvl6pPr marL="2743200" marR="0" lvl="5" indent="-342900" algn="ctr" rtl="0">
              <a:lnSpc>
                <a:spcPct val="90000"/>
              </a:lnSpc>
              <a:spcBef>
                <a:spcPts val="600"/>
              </a:spcBef>
              <a:spcAft>
                <a:spcPts val="0"/>
              </a:spcAft>
              <a:buClr>
                <a:srgbClr val="92979C"/>
              </a:buClr>
              <a:buSzPts val="1800"/>
              <a:buFont typeface="Arial"/>
              <a:buNone/>
              <a:defRPr sz="1800" b="0" i="0" u="none" strike="noStrike" cap="none">
                <a:solidFill>
                  <a:srgbClr val="92979C"/>
                </a:solidFill>
                <a:latin typeface="Arial"/>
                <a:ea typeface="Arial"/>
                <a:cs typeface="Arial"/>
                <a:sym typeface="Arial"/>
              </a:defRPr>
            </a:lvl6pPr>
            <a:lvl7pPr marL="3200400" marR="0" lvl="6" indent="-342900" algn="ctr" rtl="0">
              <a:lnSpc>
                <a:spcPct val="90000"/>
              </a:lnSpc>
              <a:spcBef>
                <a:spcPts val="600"/>
              </a:spcBef>
              <a:spcAft>
                <a:spcPts val="0"/>
              </a:spcAft>
              <a:buClr>
                <a:srgbClr val="92979C"/>
              </a:buClr>
              <a:buSzPts val="1800"/>
              <a:buFont typeface="Arial"/>
              <a:buNone/>
              <a:defRPr sz="1800" b="0" i="0" u="none" strike="noStrike" cap="none">
                <a:solidFill>
                  <a:srgbClr val="92979C"/>
                </a:solidFill>
                <a:latin typeface="Arial"/>
                <a:ea typeface="Arial"/>
                <a:cs typeface="Arial"/>
                <a:sym typeface="Arial"/>
              </a:defRPr>
            </a:lvl7pPr>
            <a:lvl8pPr marL="3657600" marR="0" lvl="7" indent="-342900" algn="ctr" rtl="0">
              <a:lnSpc>
                <a:spcPct val="90000"/>
              </a:lnSpc>
              <a:spcBef>
                <a:spcPts val="600"/>
              </a:spcBef>
              <a:spcAft>
                <a:spcPts val="0"/>
              </a:spcAft>
              <a:buClr>
                <a:srgbClr val="92979C"/>
              </a:buClr>
              <a:buSzPts val="1800"/>
              <a:buFont typeface="Arial"/>
              <a:buNone/>
              <a:defRPr sz="1800" b="0" i="0" u="none" strike="noStrike" cap="none">
                <a:solidFill>
                  <a:srgbClr val="92979C"/>
                </a:solidFill>
                <a:latin typeface="Arial"/>
                <a:ea typeface="Arial"/>
                <a:cs typeface="Arial"/>
                <a:sym typeface="Arial"/>
              </a:defRPr>
            </a:lvl8pPr>
            <a:lvl9pPr marL="4114800" marR="0" lvl="8" indent="-342900" algn="ctr" rtl="0">
              <a:lnSpc>
                <a:spcPct val="90000"/>
              </a:lnSpc>
              <a:spcBef>
                <a:spcPts val="600"/>
              </a:spcBef>
              <a:spcAft>
                <a:spcPts val="0"/>
              </a:spcAft>
              <a:buClr>
                <a:srgbClr val="92979C"/>
              </a:buClr>
              <a:buSzPts val="1800"/>
              <a:buFont typeface="Arial"/>
              <a:buNone/>
              <a:defRPr sz="1800" b="0" i="0" u="none" strike="noStrike" cap="none">
                <a:solidFill>
                  <a:srgbClr val="92979C"/>
                </a:solidFill>
                <a:latin typeface="Arial"/>
                <a:ea typeface="Arial"/>
                <a:cs typeface="Arial"/>
                <a:sym typeface="Arial"/>
              </a:defRPr>
            </a:lvl9pPr>
          </a:lstStyle>
          <a:p>
            <a:pPr indent="-457200">
              <a:buFont typeface="Arial" panose="020B0604020202020204" pitchFamily="34" charset="0"/>
              <a:buChar char="•"/>
            </a:pPr>
            <a:r>
              <a:rPr lang="en-US" dirty="0"/>
              <a:t>What is RAG ?</a:t>
            </a:r>
          </a:p>
          <a:p>
            <a:pPr indent="-457200">
              <a:buFont typeface="Arial" panose="020B0604020202020204" pitchFamily="34" charset="0"/>
              <a:buChar char="•"/>
            </a:pPr>
            <a:endParaRPr lang="en-US" dirty="0"/>
          </a:p>
          <a:p>
            <a:pPr indent="-457200">
              <a:buFont typeface="Arial" panose="020B0604020202020204" pitchFamily="34" charset="0"/>
              <a:buChar char="•"/>
            </a:pPr>
            <a:r>
              <a:rPr lang="en-US" dirty="0"/>
              <a:t>High Level Design</a:t>
            </a:r>
          </a:p>
          <a:p>
            <a:pPr indent="-457200">
              <a:buFont typeface="Arial" panose="020B0604020202020204" pitchFamily="34" charset="0"/>
              <a:buChar char="•"/>
            </a:pPr>
            <a:endParaRPr lang="en-US" dirty="0"/>
          </a:p>
          <a:p>
            <a:pPr indent="-457200">
              <a:buFont typeface="Arial" panose="020B0604020202020204" pitchFamily="34" charset="0"/>
              <a:buChar char="•"/>
            </a:pPr>
            <a:r>
              <a:rPr lang="en-US" dirty="0"/>
              <a:t>Step by Step Approach</a:t>
            </a:r>
          </a:p>
          <a:p>
            <a:pPr indent="-457200">
              <a:buFont typeface="Arial" panose="020B0604020202020204" pitchFamily="34" charset="0"/>
              <a:buChar char="•"/>
            </a:pPr>
            <a:endParaRPr lang="en-US" dirty="0"/>
          </a:p>
          <a:p>
            <a:pPr indent="-457200">
              <a:buFont typeface="Arial" panose="020B0604020202020204" pitchFamily="34" charset="0"/>
              <a:buChar char="•"/>
            </a:pPr>
            <a:r>
              <a:rPr lang="en-US" dirty="0"/>
              <a:t>What Problems RAG can resolve</a:t>
            </a:r>
          </a:p>
          <a:p>
            <a:pPr indent="-457200">
              <a:buFont typeface="Arial" panose="020B0604020202020204" pitchFamily="34" charset="0"/>
              <a:buChar char="•"/>
            </a:pPr>
            <a:endParaRPr lang="en-US" dirty="0"/>
          </a:p>
        </p:txBody>
      </p:sp>
      <p:pic>
        <p:nvPicPr>
          <p:cNvPr id="4" name="Picture 3" descr="A logo with lines in a black background&#10;&#10;Description automatically generated">
            <a:extLst>
              <a:ext uri="{FF2B5EF4-FFF2-40B4-BE49-F238E27FC236}">
                <a16:creationId xmlns:a16="http://schemas.microsoft.com/office/drawing/2014/main" id="{D2D9B059-AD2D-F678-3DA7-C8E036931FCD}"/>
              </a:ext>
            </a:extLst>
          </p:cNvPr>
          <p:cNvPicPr>
            <a:picLocks noChangeAspect="1"/>
          </p:cNvPicPr>
          <p:nvPr/>
        </p:nvPicPr>
        <p:blipFill>
          <a:blip r:embed="rId2"/>
          <a:stretch>
            <a:fillRect/>
          </a:stretch>
        </p:blipFill>
        <p:spPr>
          <a:xfrm>
            <a:off x="11202642" y="-205416"/>
            <a:ext cx="1217233" cy="1205327"/>
          </a:xfrm>
          <a:prstGeom prst="rect">
            <a:avLst/>
          </a:prstGeom>
        </p:spPr>
      </p:pic>
      <p:sp>
        <p:nvSpPr>
          <p:cNvPr id="5" name="Footer Placeholder 4">
            <a:extLst>
              <a:ext uri="{FF2B5EF4-FFF2-40B4-BE49-F238E27FC236}">
                <a16:creationId xmlns:a16="http://schemas.microsoft.com/office/drawing/2014/main" id="{4E035956-D152-CBA4-26F1-D6ED7ADD0543}"/>
              </a:ext>
            </a:extLst>
          </p:cNvPr>
          <p:cNvSpPr>
            <a:spLocks noGrp="1"/>
          </p:cNvSpPr>
          <p:nvPr>
            <p:ph type="ftr" sz="quarter" idx="11"/>
          </p:nvPr>
        </p:nvSpPr>
        <p:spPr/>
        <p:txBody>
          <a:bodyPr/>
          <a:lstStyle/>
          <a:p>
            <a:r>
              <a:rPr lang="en-US" dirty="0"/>
              <a:t>Navigating the Future of Learning​</a:t>
            </a:r>
          </a:p>
        </p:txBody>
      </p:sp>
    </p:spTree>
    <p:extLst>
      <p:ext uri="{BB962C8B-B14F-4D97-AF65-F5344CB8AC3E}">
        <p14:creationId xmlns:p14="http://schemas.microsoft.com/office/powerpoint/2010/main" val="2724362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E01EE-9B82-1A8D-6A71-28923D9F4DBF}"/>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9B3BB1EE-8F0D-D402-9B66-38C94EBDCD27}"/>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Calibri"/>
            </a:endParaRPr>
          </a:p>
        </p:txBody>
      </p:sp>
      <p:sp>
        <p:nvSpPr>
          <p:cNvPr id="7" name="Rectangle 6">
            <a:extLst>
              <a:ext uri="{FF2B5EF4-FFF2-40B4-BE49-F238E27FC236}">
                <a16:creationId xmlns:a16="http://schemas.microsoft.com/office/drawing/2014/main" id="{1B92D285-0982-C7FC-2CCB-555CC4555729}"/>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F5A501CB-25F7-430E-26A9-AC8C6F18EA43}"/>
              </a:ext>
            </a:extLst>
          </p:cNvPr>
          <p:cNvSpPr txBox="1"/>
          <p:nvPr/>
        </p:nvSpPr>
        <p:spPr>
          <a:xfrm>
            <a:off x="601006" y="42718"/>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F6D8D221-4B29-D734-A328-58D818C34433}"/>
              </a:ext>
            </a:extLst>
          </p:cNvPr>
          <p:cNvPicPr>
            <a:picLocks noChangeAspect="1"/>
          </p:cNvPicPr>
          <p:nvPr/>
        </p:nvPicPr>
        <p:blipFill>
          <a:blip r:embed="rId3"/>
          <a:stretch>
            <a:fillRect/>
          </a:stretch>
        </p:blipFill>
        <p:spPr>
          <a:xfrm>
            <a:off x="11202642" y="-205416"/>
            <a:ext cx="1217233" cy="1205327"/>
          </a:xfrm>
          <a:prstGeom prst="rect">
            <a:avLst/>
          </a:prstGeom>
        </p:spPr>
      </p:pic>
      <p:sp>
        <p:nvSpPr>
          <p:cNvPr id="33" name="Footer Placeholder 32">
            <a:extLst>
              <a:ext uri="{FF2B5EF4-FFF2-40B4-BE49-F238E27FC236}">
                <a16:creationId xmlns:a16="http://schemas.microsoft.com/office/drawing/2014/main" id="{9EFE9F1A-54D1-5FC8-F649-AA565950307F}"/>
              </a:ext>
            </a:extLst>
          </p:cNvPr>
          <p:cNvSpPr>
            <a:spLocks noGrp="1"/>
          </p:cNvSpPr>
          <p:nvPr>
            <p:ph type="ftr" sz="quarter" idx="11"/>
          </p:nvPr>
        </p:nvSpPr>
        <p:spPr/>
        <p:txBody>
          <a:bodyPr/>
          <a:lstStyle/>
          <a:p>
            <a:r>
              <a:rPr lang="en-US" dirty="0"/>
              <a:t>Navigating the Future of Learning​</a:t>
            </a:r>
          </a:p>
        </p:txBody>
      </p:sp>
      <p:sp>
        <p:nvSpPr>
          <p:cNvPr id="35" name="Title 1">
            <a:extLst>
              <a:ext uri="{FF2B5EF4-FFF2-40B4-BE49-F238E27FC236}">
                <a16:creationId xmlns:a16="http://schemas.microsoft.com/office/drawing/2014/main" id="{8E4945F9-351B-FE06-B4C4-5E27ED97FD2B}"/>
              </a:ext>
            </a:extLst>
          </p:cNvPr>
          <p:cNvSpPr txBox="1">
            <a:spLocks/>
          </p:cNvSpPr>
          <p:nvPr/>
        </p:nvSpPr>
        <p:spPr>
          <a:xfrm>
            <a:off x="1593436" y="286921"/>
            <a:ext cx="9782801" cy="10387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t>RAG – </a:t>
            </a:r>
            <a:r>
              <a:rPr lang="en-IN" sz="4000" b="1" dirty="0"/>
              <a:t>What is RAG?</a:t>
            </a:r>
          </a:p>
        </p:txBody>
      </p:sp>
      <p:sp>
        <p:nvSpPr>
          <p:cNvPr id="2" name="TextBox 1">
            <a:extLst>
              <a:ext uri="{FF2B5EF4-FFF2-40B4-BE49-F238E27FC236}">
                <a16:creationId xmlns:a16="http://schemas.microsoft.com/office/drawing/2014/main" id="{BEC6925D-CB46-F482-3518-909C47A0C95F}"/>
              </a:ext>
            </a:extLst>
          </p:cNvPr>
          <p:cNvSpPr txBox="1"/>
          <p:nvPr/>
        </p:nvSpPr>
        <p:spPr>
          <a:xfrm>
            <a:off x="1596425" y="1729482"/>
            <a:ext cx="8364071" cy="1815882"/>
          </a:xfrm>
          <a:prstGeom prst="rect">
            <a:avLst/>
          </a:prstGeom>
          <a:noFill/>
        </p:spPr>
        <p:txBody>
          <a:bodyPr wrap="square" rtlCol="0">
            <a:spAutoFit/>
          </a:bodyPr>
          <a:lstStyle/>
          <a:p>
            <a:r>
              <a:rPr lang="en-IN" sz="2800" dirty="0">
                <a:solidFill>
                  <a:srgbClr val="1F1F1F"/>
                </a:solidFill>
                <a:effectLst/>
                <a:highlight>
                  <a:srgbClr val="FFFFFF"/>
                </a:highlight>
                <a:latin typeface="Calibri" panose="020F0502020204030204" pitchFamily="34" charset="0"/>
                <a:cs typeface="Calibri" panose="020F0502020204030204" pitchFamily="34" charset="0"/>
              </a:rPr>
              <a:t>It's a technique that improves the </a:t>
            </a:r>
            <a:r>
              <a:rPr lang="en-IN" sz="2800" dirty="0">
                <a:solidFill>
                  <a:srgbClr val="FF0000"/>
                </a:solidFill>
                <a:effectLst/>
                <a:highlight>
                  <a:srgbClr val="FFFFFF"/>
                </a:highlight>
                <a:latin typeface="Calibri" panose="020F0502020204030204" pitchFamily="34" charset="0"/>
                <a:cs typeface="Calibri" panose="020F0502020204030204" pitchFamily="34" charset="0"/>
              </a:rPr>
              <a:t>accuracy</a:t>
            </a:r>
            <a:r>
              <a:rPr lang="en-IN" sz="2800" dirty="0">
                <a:solidFill>
                  <a:srgbClr val="1F1F1F"/>
                </a:solidFill>
                <a:effectLst/>
                <a:highlight>
                  <a:srgbClr val="FFFFFF"/>
                </a:highlight>
                <a:latin typeface="Calibri" panose="020F0502020204030204" pitchFamily="34" charset="0"/>
                <a:cs typeface="Calibri" panose="020F0502020204030204" pitchFamily="34" charset="0"/>
              </a:rPr>
              <a:t> and </a:t>
            </a:r>
            <a:r>
              <a:rPr lang="en-IN" sz="2800" dirty="0">
                <a:solidFill>
                  <a:srgbClr val="00B050"/>
                </a:solidFill>
                <a:effectLst/>
                <a:highlight>
                  <a:srgbClr val="FFFFFF"/>
                </a:highlight>
                <a:latin typeface="Calibri" panose="020F0502020204030204" pitchFamily="34" charset="0"/>
                <a:cs typeface="Calibri" panose="020F0502020204030204" pitchFamily="34" charset="0"/>
              </a:rPr>
              <a:t>reliability</a:t>
            </a:r>
            <a:r>
              <a:rPr lang="en-IN" sz="2800" dirty="0">
                <a:solidFill>
                  <a:srgbClr val="1F1F1F"/>
                </a:solidFill>
                <a:effectLst/>
                <a:highlight>
                  <a:srgbClr val="FFFFFF"/>
                </a:highlight>
                <a:latin typeface="Calibri" panose="020F0502020204030204" pitchFamily="34" charset="0"/>
                <a:cs typeface="Calibri" panose="020F0502020204030204" pitchFamily="34" charset="0"/>
              </a:rPr>
              <a:t> of </a:t>
            </a:r>
            <a:r>
              <a:rPr lang="en-IN" sz="2800" dirty="0">
                <a:solidFill>
                  <a:srgbClr val="00B0F0"/>
                </a:solidFill>
                <a:effectLst/>
                <a:highlight>
                  <a:srgbClr val="FFFFFF"/>
                </a:highlight>
                <a:latin typeface="Calibri" panose="020F0502020204030204" pitchFamily="34" charset="0"/>
                <a:cs typeface="Calibri" panose="020F0502020204030204" pitchFamily="34" charset="0"/>
              </a:rPr>
              <a:t>large language models</a:t>
            </a:r>
            <a:r>
              <a:rPr lang="en-IN" sz="2800" dirty="0">
                <a:solidFill>
                  <a:srgbClr val="1F1F1F"/>
                </a:solidFill>
                <a:effectLst/>
                <a:highlight>
                  <a:srgbClr val="FFFFFF"/>
                </a:highlight>
                <a:latin typeface="Calibri" panose="020F0502020204030204" pitchFamily="34" charset="0"/>
                <a:cs typeface="Calibri" panose="020F0502020204030204" pitchFamily="34" charset="0"/>
              </a:rPr>
              <a:t> (LLMs) by allowing them to </a:t>
            </a:r>
            <a:r>
              <a:rPr lang="en-IN" sz="2800" dirty="0">
                <a:solidFill>
                  <a:srgbClr val="7030A0"/>
                </a:solidFill>
                <a:effectLst/>
                <a:highlight>
                  <a:srgbClr val="FFFFFF"/>
                </a:highlight>
                <a:latin typeface="Calibri" panose="020F0502020204030204" pitchFamily="34" charset="0"/>
                <a:cs typeface="Calibri" panose="020F0502020204030204" pitchFamily="34" charset="0"/>
              </a:rPr>
              <a:t>access and leverage information from external knowledge sources.</a:t>
            </a:r>
            <a:endParaRPr lang="en-US" sz="2800" dirty="0">
              <a:solidFill>
                <a:srgbClr val="7030A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03678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E01EE-9B82-1A8D-6A71-28923D9F4DBF}"/>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9B3BB1EE-8F0D-D402-9B66-38C94EBDCD27}"/>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Calibri"/>
            </a:endParaRPr>
          </a:p>
        </p:txBody>
      </p:sp>
      <p:sp>
        <p:nvSpPr>
          <p:cNvPr id="7" name="Rectangle 6">
            <a:extLst>
              <a:ext uri="{FF2B5EF4-FFF2-40B4-BE49-F238E27FC236}">
                <a16:creationId xmlns:a16="http://schemas.microsoft.com/office/drawing/2014/main" id="{1B92D285-0982-C7FC-2CCB-555CC4555729}"/>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F5A501CB-25F7-430E-26A9-AC8C6F18EA43}"/>
              </a:ext>
            </a:extLst>
          </p:cNvPr>
          <p:cNvSpPr txBox="1"/>
          <p:nvPr/>
        </p:nvSpPr>
        <p:spPr>
          <a:xfrm>
            <a:off x="601006" y="42718"/>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F6D8D221-4B29-D734-A328-58D818C34433}"/>
              </a:ext>
            </a:extLst>
          </p:cNvPr>
          <p:cNvPicPr>
            <a:picLocks noChangeAspect="1"/>
          </p:cNvPicPr>
          <p:nvPr/>
        </p:nvPicPr>
        <p:blipFill>
          <a:blip r:embed="rId3"/>
          <a:stretch>
            <a:fillRect/>
          </a:stretch>
        </p:blipFill>
        <p:spPr>
          <a:xfrm>
            <a:off x="11202642" y="-205416"/>
            <a:ext cx="1217233" cy="1205327"/>
          </a:xfrm>
          <a:prstGeom prst="rect">
            <a:avLst/>
          </a:prstGeom>
        </p:spPr>
      </p:pic>
      <p:sp>
        <p:nvSpPr>
          <p:cNvPr id="33" name="Footer Placeholder 32">
            <a:extLst>
              <a:ext uri="{FF2B5EF4-FFF2-40B4-BE49-F238E27FC236}">
                <a16:creationId xmlns:a16="http://schemas.microsoft.com/office/drawing/2014/main" id="{9EFE9F1A-54D1-5FC8-F649-AA565950307F}"/>
              </a:ext>
            </a:extLst>
          </p:cNvPr>
          <p:cNvSpPr>
            <a:spLocks noGrp="1"/>
          </p:cNvSpPr>
          <p:nvPr>
            <p:ph type="ftr" sz="quarter" idx="11"/>
          </p:nvPr>
        </p:nvSpPr>
        <p:spPr/>
        <p:txBody>
          <a:bodyPr/>
          <a:lstStyle/>
          <a:p>
            <a:r>
              <a:rPr lang="en-US" dirty="0"/>
              <a:t>Navigating the Future of Learning​</a:t>
            </a:r>
          </a:p>
        </p:txBody>
      </p:sp>
      <p:sp>
        <p:nvSpPr>
          <p:cNvPr id="35" name="Title 1">
            <a:extLst>
              <a:ext uri="{FF2B5EF4-FFF2-40B4-BE49-F238E27FC236}">
                <a16:creationId xmlns:a16="http://schemas.microsoft.com/office/drawing/2014/main" id="{8E4945F9-351B-FE06-B4C4-5E27ED97FD2B}"/>
              </a:ext>
            </a:extLst>
          </p:cNvPr>
          <p:cNvSpPr txBox="1">
            <a:spLocks/>
          </p:cNvSpPr>
          <p:nvPr/>
        </p:nvSpPr>
        <p:spPr>
          <a:xfrm>
            <a:off x="1593436" y="286921"/>
            <a:ext cx="9782801" cy="10387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t>RAG – </a:t>
            </a:r>
            <a:r>
              <a:rPr lang="en-IN" sz="4000" b="1" dirty="0"/>
              <a:t>High Level Design</a:t>
            </a:r>
          </a:p>
        </p:txBody>
      </p:sp>
      <p:pic>
        <p:nvPicPr>
          <p:cNvPr id="3" name="Picture 18" descr="Free OpenAI Logo Icon - Download in Flat Style">
            <a:extLst>
              <a:ext uri="{FF2B5EF4-FFF2-40B4-BE49-F238E27FC236}">
                <a16:creationId xmlns:a16="http://schemas.microsoft.com/office/drawing/2014/main" id="{D0DE3EF5-2348-A310-237A-48ED56E478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6082" y="5328845"/>
            <a:ext cx="1734671" cy="144436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929C393-C010-B608-B87E-960749E0F6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2700" y="1383736"/>
            <a:ext cx="10909300" cy="521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63851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20000</TotalTime>
  <Words>851</Words>
  <Application>Microsoft Office PowerPoint</Application>
  <PresentationFormat>Widescreen</PresentationFormat>
  <Paragraphs>176</Paragraphs>
  <Slides>21</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Consolas</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Naman Narula</dc:creator>
  <cp:lastModifiedBy>Raman Chopra</cp:lastModifiedBy>
  <cp:revision>905</cp:revision>
  <dcterms:created xsi:type="dcterms:W3CDTF">2024-01-26T15:11:46Z</dcterms:created>
  <dcterms:modified xsi:type="dcterms:W3CDTF">2024-04-10T02:09:44Z</dcterms:modified>
</cp:coreProperties>
</file>